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handoutMasterIdLst>
    <p:handoutMasterId r:id="rId32"/>
  </p:handoutMasterIdLst>
  <p:sldIdLst>
    <p:sldId id="405" r:id="rId2"/>
    <p:sldId id="258" r:id="rId3"/>
    <p:sldId id="406" r:id="rId4"/>
    <p:sldId id="407" r:id="rId5"/>
    <p:sldId id="408" r:id="rId6"/>
    <p:sldId id="409" r:id="rId7"/>
    <p:sldId id="410" r:id="rId8"/>
    <p:sldId id="413" r:id="rId9"/>
    <p:sldId id="436" r:id="rId10"/>
    <p:sldId id="438" r:id="rId11"/>
    <p:sldId id="437" r:id="rId12"/>
    <p:sldId id="456" r:id="rId13"/>
    <p:sldId id="455" r:id="rId14"/>
    <p:sldId id="446" r:id="rId15"/>
    <p:sldId id="411" r:id="rId16"/>
    <p:sldId id="412" r:id="rId17"/>
    <p:sldId id="415" r:id="rId18"/>
    <p:sldId id="450" r:id="rId19"/>
    <p:sldId id="441" r:id="rId20"/>
    <p:sldId id="443" r:id="rId21"/>
    <p:sldId id="462" r:id="rId22"/>
    <p:sldId id="461" r:id="rId23"/>
    <p:sldId id="440" r:id="rId24"/>
    <p:sldId id="424" r:id="rId25"/>
    <p:sldId id="430" r:id="rId26"/>
    <p:sldId id="448" r:id="rId27"/>
    <p:sldId id="431" r:id="rId28"/>
    <p:sldId id="433" r:id="rId29"/>
    <p:sldId id="434" r:id="rId30"/>
  </p:sldIdLst>
  <p:sldSz cx="10693400" cy="7561263"/>
  <p:notesSz cx="6669088" cy="9872663"/>
  <p:defaultTextStyle>
    <a:defPPr>
      <a:defRPr lang="cs-CZ"/>
    </a:defPPr>
    <a:lvl1pPr marL="0" algn="l" defTabSz="995690" rtl="0" eaLnBrk="1" latinLnBrk="0" hangingPunct="1">
      <a:defRPr sz="2000" kern="1200">
        <a:solidFill>
          <a:schemeClr val="tx1"/>
        </a:solidFill>
        <a:latin typeface="+mn-lt"/>
        <a:ea typeface="+mn-ea"/>
        <a:cs typeface="+mn-cs"/>
      </a:defRPr>
    </a:lvl1pPr>
    <a:lvl2pPr marL="497845" algn="l" defTabSz="995690" rtl="0" eaLnBrk="1" latinLnBrk="0" hangingPunct="1">
      <a:defRPr sz="2000" kern="1200">
        <a:solidFill>
          <a:schemeClr val="tx1"/>
        </a:solidFill>
        <a:latin typeface="+mn-lt"/>
        <a:ea typeface="+mn-ea"/>
        <a:cs typeface="+mn-cs"/>
      </a:defRPr>
    </a:lvl2pPr>
    <a:lvl3pPr marL="995690" algn="l" defTabSz="995690" rtl="0" eaLnBrk="1" latinLnBrk="0" hangingPunct="1">
      <a:defRPr sz="2000" kern="1200">
        <a:solidFill>
          <a:schemeClr val="tx1"/>
        </a:solidFill>
        <a:latin typeface="+mn-lt"/>
        <a:ea typeface="+mn-ea"/>
        <a:cs typeface="+mn-cs"/>
      </a:defRPr>
    </a:lvl3pPr>
    <a:lvl4pPr marL="1493535" algn="l" defTabSz="995690" rtl="0" eaLnBrk="1" latinLnBrk="0" hangingPunct="1">
      <a:defRPr sz="2000" kern="1200">
        <a:solidFill>
          <a:schemeClr val="tx1"/>
        </a:solidFill>
        <a:latin typeface="+mn-lt"/>
        <a:ea typeface="+mn-ea"/>
        <a:cs typeface="+mn-cs"/>
      </a:defRPr>
    </a:lvl4pPr>
    <a:lvl5pPr marL="1991380" algn="l" defTabSz="995690" rtl="0" eaLnBrk="1" latinLnBrk="0" hangingPunct="1">
      <a:defRPr sz="2000" kern="1200">
        <a:solidFill>
          <a:schemeClr val="tx1"/>
        </a:solidFill>
        <a:latin typeface="+mn-lt"/>
        <a:ea typeface="+mn-ea"/>
        <a:cs typeface="+mn-cs"/>
      </a:defRPr>
    </a:lvl5pPr>
    <a:lvl6pPr marL="2489225" algn="l" defTabSz="995690" rtl="0" eaLnBrk="1" latinLnBrk="0" hangingPunct="1">
      <a:defRPr sz="2000" kern="1200">
        <a:solidFill>
          <a:schemeClr val="tx1"/>
        </a:solidFill>
        <a:latin typeface="+mn-lt"/>
        <a:ea typeface="+mn-ea"/>
        <a:cs typeface="+mn-cs"/>
      </a:defRPr>
    </a:lvl6pPr>
    <a:lvl7pPr marL="2987070" algn="l" defTabSz="995690" rtl="0" eaLnBrk="1" latinLnBrk="0" hangingPunct="1">
      <a:defRPr sz="2000" kern="1200">
        <a:solidFill>
          <a:schemeClr val="tx1"/>
        </a:solidFill>
        <a:latin typeface="+mn-lt"/>
        <a:ea typeface="+mn-ea"/>
        <a:cs typeface="+mn-cs"/>
      </a:defRPr>
    </a:lvl7pPr>
    <a:lvl8pPr marL="3484916" algn="l" defTabSz="995690" rtl="0" eaLnBrk="1" latinLnBrk="0" hangingPunct="1">
      <a:defRPr sz="2000" kern="1200">
        <a:solidFill>
          <a:schemeClr val="tx1"/>
        </a:solidFill>
        <a:latin typeface="+mn-lt"/>
        <a:ea typeface="+mn-ea"/>
        <a:cs typeface="+mn-cs"/>
      </a:defRPr>
    </a:lvl8pPr>
    <a:lvl9pPr marL="3982761" algn="l" defTabSz="995690" rtl="0" eaLnBrk="1" latinLnBrk="0" hangingPunct="1">
      <a:defRPr sz="2000" kern="1200">
        <a:solidFill>
          <a:schemeClr val="tx1"/>
        </a:solidFill>
        <a:latin typeface="+mn-lt"/>
        <a:ea typeface="+mn-ea"/>
        <a:cs typeface="+mn-cs"/>
      </a:defRPr>
    </a:lvl9pPr>
  </p:defaultTextStyle>
  <p:extLst>
    <p:ext uri="{521415D9-36F7-43E2-AB2F-B90AF26B5E84}">
      <p14:sectionLst xmlns:p14="http://schemas.microsoft.com/office/powerpoint/2010/main">
        <p14:section name="Výchozí oddíl" id="{152E6264-8C5C-492E-B42B-D3751FAC8484}">
          <p14:sldIdLst>
            <p14:sldId id="405"/>
            <p14:sldId id="258"/>
          </p14:sldIdLst>
        </p14:section>
        <p14:section name="Oddíl bez názvu" id="{605BDDB4-EA31-45CB-9999-7641BCFF6C1B}">
          <p14:sldIdLst>
            <p14:sldId id="406"/>
            <p14:sldId id="407"/>
            <p14:sldId id="408"/>
            <p14:sldId id="409"/>
            <p14:sldId id="410"/>
            <p14:sldId id="413"/>
            <p14:sldId id="436"/>
            <p14:sldId id="438"/>
            <p14:sldId id="437"/>
            <p14:sldId id="456"/>
            <p14:sldId id="455"/>
            <p14:sldId id="446"/>
            <p14:sldId id="411"/>
            <p14:sldId id="412"/>
            <p14:sldId id="415"/>
            <p14:sldId id="450"/>
            <p14:sldId id="441"/>
            <p14:sldId id="443"/>
            <p14:sldId id="462"/>
            <p14:sldId id="461"/>
            <p14:sldId id="440"/>
            <p14:sldId id="424"/>
            <p14:sldId id="430"/>
            <p14:sldId id="448"/>
            <p14:sldId id="431"/>
            <p14:sldId id="433"/>
            <p14:sldId id="434"/>
          </p14:sldIdLst>
        </p14:section>
      </p14:sectionLst>
    </p:ext>
    <p:ext uri="{EFAFB233-063F-42B5-8137-9DF3F51BA10A}">
      <p15:sldGuideLst xmlns:p15="http://schemas.microsoft.com/office/powerpoint/2012/main">
        <p15:guide id="1" orient="horz" pos="2381">
          <p15:clr>
            <a:srgbClr val="A4A3A4"/>
          </p15:clr>
        </p15:guide>
        <p15:guide id="2" pos="3368">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FC9EAA3-D44C-9463-951D-2F545C0D6096}" name="Tereza Nikodymova" initials="TN" userId="e47dbbbd0153046a"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ichaela.Slana" initials="M" lastIdx="5" clrIdx="0">
    <p:extLst>
      <p:ext uri="{19B8F6BF-5375-455C-9EA6-DF929625EA0E}">
        <p15:presenceInfo xmlns:p15="http://schemas.microsoft.com/office/powerpoint/2012/main" userId="S-1-5-21-265263655-3784196425-3403751838-1172" providerId="AD"/>
      </p:ext>
    </p:extLst>
  </p:cmAuthor>
  <p:cmAuthor id="2" name="Prev-Centrum, programy primární prevence" initials="Pppp" lastIdx="5" clrIdx="1">
    <p:extLst>
      <p:ext uri="{19B8F6BF-5375-455C-9EA6-DF929625EA0E}">
        <p15:presenceInfo xmlns:p15="http://schemas.microsoft.com/office/powerpoint/2012/main" userId="Prev-Centrum, programy primární prevence" providerId="None"/>
      </p:ext>
    </p:extLst>
  </p:cmAuthor>
  <p:cmAuthor id="3" name="Tereza.Nikodymova" initials="TN" lastIdx="3" clrIdx="2">
    <p:extLst>
      <p:ext uri="{19B8F6BF-5375-455C-9EA6-DF929625EA0E}">
        <p15:presenceInfo xmlns:p15="http://schemas.microsoft.com/office/powerpoint/2012/main" userId="Tereza.Nikodymov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59"/>
    <a:srgbClr val="FCDE04"/>
    <a:srgbClr val="009EED"/>
    <a:srgbClr val="00276E"/>
    <a:srgbClr val="D2D2D2"/>
    <a:srgbClr val="FF4B6A"/>
    <a:srgbClr val="F6E64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Střední styl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40" autoAdjust="0"/>
    <p:restoredTop sz="83663" autoAdjust="0"/>
  </p:normalViewPr>
  <p:slideViewPr>
    <p:cSldViewPr snapToGrid="0">
      <p:cViewPr varScale="1">
        <p:scale>
          <a:sx n="69" d="100"/>
          <a:sy n="69" d="100"/>
        </p:scale>
        <p:origin x="1602" y="72"/>
      </p:cViewPr>
      <p:guideLst>
        <p:guide orient="horz" pos="2381"/>
        <p:guide pos="3368"/>
      </p:guideLst>
    </p:cSldViewPr>
  </p:slideViewPr>
  <p:notesTextViewPr>
    <p:cViewPr>
      <p:scale>
        <a:sx n="100" d="100"/>
        <a:sy n="100" d="100"/>
      </p:scale>
      <p:origin x="0" y="0"/>
    </p:cViewPr>
  </p:notesTextViewPr>
  <p:sorterViewPr>
    <p:cViewPr>
      <p:scale>
        <a:sx n="100" d="100"/>
        <a:sy n="100" d="100"/>
      </p:scale>
      <p:origin x="0" y="-6330"/>
    </p:cViewPr>
  </p:sorterViewPr>
  <p:notesViewPr>
    <p:cSldViewPr snapToGrid="0">
      <p:cViewPr>
        <p:scale>
          <a:sx n="86" d="100"/>
          <a:sy n="86" d="100"/>
        </p:scale>
        <p:origin x="3464" y="-760"/>
      </p:cViewPr>
      <p:guideLst/>
    </p:cSldViewPr>
  </p:notesViewPr>
  <p:gridSpacing cx="360045" cy="36004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46" Type="http://schemas.microsoft.com/office/2018/10/relationships/authors" Targe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List_aplikace_Microsoft_Excel.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List_aplikace_Microsoft_Excel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cs-CZ" dirty="0"/>
              <a:t>Objednávaná témata pro </a:t>
            </a:r>
            <a:r>
              <a:rPr lang="en-US" dirty="0"/>
              <a:t>1</a:t>
            </a:r>
            <a:r>
              <a:rPr lang="cs-CZ" dirty="0"/>
              <a:t>. stupeň ZŠ ve školním roce 2020/2021 </a:t>
            </a:r>
            <a:endParaRPr lang="en-US" dirty="0"/>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cs-CZ"/>
        </a:p>
      </c:txPr>
    </c:title>
    <c:autoTitleDeleted val="0"/>
    <c:plotArea>
      <c:layout/>
      <c:barChart>
        <c:barDir val="col"/>
        <c:grouping val="clustered"/>
        <c:varyColors val="0"/>
        <c:ser>
          <c:idx val="0"/>
          <c:order val="0"/>
          <c:tx>
            <c:strRef>
              <c:f>List1!$B$1</c:f>
              <c:strCache>
                <c:ptCount val="1"/>
                <c:pt idx="0">
                  <c:v>Řada 1</c:v>
                </c:pt>
              </c:strCache>
            </c:strRef>
          </c:tx>
          <c:spPr>
            <a:solidFill>
              <a:schemeClr val="accent2"/>
            </a:solidFill>
            <a:ln>
              <a:noFill/>
            </a:ln>
            <a:effectLst/>
          </c:spPr>
          <c:invertIfNegative val="0"/>
          <c:cat>
            <c:strRef>
              <c:f>List1!$A$2:$A$12</c:f>
              <c:strCache>
                <c:ptCount val="11"/>
                <c:pt idx="0">
                  <c:v>Přátelství, kamarádství, osamělost</c:v>
                </c:pt>
                <c:pt idx="1">
                  <c:v>Spolupráce a komunikace</c:v>
                </c:pt>
                <c:pt idx="2">
                  <c:v>Zvládání agrese a řešení konfliktů</c:v>
                </c:pt>
                <c:pt idx="3">
                  <c:v>Vztahy ve třídě a šikana</c:v>
                </c:pt>
                <c:pt idx="4">
                  <c:v>Zdravý životní styl</c:v>
                </c:pt>
                <c:pt idx="5">
                  <c:v>Bezpečný pohyb na internetu</c:v>
                </c:pt>
                <c:pt idx="6">
                  <c:v>Bezpečné chování v dopravě a při sportu</c:v>
                </c:pt>
                <c:pt idx="7">
                  <c:v>Prevence rasismu, tolerance</c:v>
                </c:pt>
                <c:pt idx="8">
                  <c:v>Prevence kouření a užívání alkoholu</c:v>
                </c:pt>
                <c:pt idx="9">
                  <c:v>Pomoc, něco se změnilo</c:v>
                </c:pt>
                <c:pt idx="10">
                  <c:v>Je mi se mnou fajn</c:v>
                </c:pt>
              </c:strCache>
            </c:strRef>
          </c:cat>
          <c:val>
            <c:numRef>
              <c:f>List1!$B$2:$B$12</c:f>
              <c:numCache>
                <c:formatCode>General</c:formatCode>
                <c:ptCount val="11"/>
                <c:pt idx="0">
                  <c:v>24</c:v>
                </c:pt>
                <c:pt idx="1">
                  <c:v>25</c:v>
                </c:pt>
                <c:pt idx="2">
                  <c:v>20</c:v>
                </c:pt>
                <c:pt idx="3">
                  <c:v>19</c:v>
                </c:pt>
                <c:pt idx="4">
                  <c:v>15</c:v>
                </c:pt>
                <c:pt idx="5">
                  <c:v>16</c:v>
                </c:pt>
                <c:pt idx="6">
                  <c:v>6</c:v>
                </c:pt>
                <c:pt idx="7">
                  <c:v>4</c:v>
                </c:pt>
                <c:pt idx="8">
                  <c:v>10</c:v>
                </c:pt>
                <c:pt idx="9">
                  <c:v>8</c:v>
                </c:pt>
                <c:pt idx="10">
                  <c:v>7</c:v>
                </c:pt>
              </c:numCache>
            </c:numRef>
          </c:val>
          <c:extLst>
            <c:ext xmlns:c16="http://schemas.microsoft.com/office/drawing/2014/chart" uri="{C3380CC4-5D6E-409C-BE32-E72D297353CC}">
              <c16:uniqueId val="{00000000-6C95-CA4E-B56A-FA457FF400A8}"/>
            </c:ext>
          </c:extLst>
        </c:ser>
        <c:dLbls>
          <c:showLegendKey val="0"/>
          <c:showVal val="0"/>
          <c:showCatName val="0"/>
          <c:showSerName val="0"/>
          <c:showPercent val="0"/>
          <c:showBubbleSize val="0"/>
        </c:dLbls>
        <c:gapWidth val="219"/>
        <c:overlap val="-27"/>
        <c:axId val="421568864"/>
        <c:axId val="421578376"/>
      </c:barChart>
      <c:catAx>
        <c:axId val="4215688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cs-CZ"/>
          </a:p>
        </c:txPr>
        <c:crossAx val="421578376"/>
        <c:crosses val="autoZero"/>
        <c:auto val="1"/>
        <c:lblAlgn val="ctr"/>
        <c:lblOffset val="100"/>
        <c:noMultiLvlLbl val="0"/>
      </c:catAx>
      <c:valAx>
        <c:axId val="42157837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4215688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cs-CZ"/>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0769052383183349E-2"/>
          <c:y val="1.2747472202391784E-3"/>
          <c:w val="0.69796960831471655"/>
          <c:h val="0.49419072953271537"/>
        </c:manualLayout>
      </c:layout>
      <c:barChart>
        <c:barDir val="col"/>
        <c:grouping val="stacked"/>
        <c:varyColors val="0"/>
        <c:ser>
          <c:idx val="0"/>
          <c:order val="0"/>
          <c:tx>
            <c:strRef>
              <c:f>List1!$B$1</c:f>
              <c:strCache>
                <c:ptCount val="1"/>
                <c:pt idx="0">
                  <c:v>Míra objednávání</c:v>
                </c:pt>
              </c:strCache>
            </c:strRef>
          </c:tx>
          <c:spPr>
            <a:solidFill>
              <a:schemeClr val="accent2"/>
            </a:solidFill>
            <a:ln>
              <a:noFill/>
            </a:ln>
            <a:effectLst/>
          </c:spPr>
          <c:invertIfNegative val="0"/>
          <c:cat>
            <c:strRef>
              <c:f>List1!$A$2:$A$17</c:f>
              <c:strCache>
                <c:ptCount val="16"/>
                <c:pt idx="0">
                  <c:v>Zážitkový blok na podporu spolupráce</c:v>
                </c:pt>
                <c:pt idx="1">
                  <c:v>Prevence agrese a šikany</c:v>
                </c:pt>
                <c:pt idx="2">
                  <c:v>Legální návykové látky</c:v>
                </c:pt>
                <c:pt idx="3">
                  <c:v>Nelegální návykové látky</c:v>
                </c:pt>
                <c:pt idx="4">
                  <c:v>Nelátkové závislosti</c:v>
                </c:pt>
                <c:pt idx="5">
                  <c:v>Kyberšikana a bezpečné užívání sociálních sítí</c:v>
                </c:pt>
                <c:pt idx="6">
                  <c:v>Svět chlapců a dívek</c:v>
                </c:pt>
                <c:pt idx="7">
                  <c:v>Partnerské vztahy</c:v>
                </c:pt>
                <c:pt idx="8">
                  <c:v>Prevence rizikového sexuálního chování</c:v>
                </c:pt>
                <c:pt idx="9">
                  <c:v>Zdravý životní styl a poruchy příjmu potravy</c:v>
                </c:pt>
                <c:pt idx="10">
                  <c:v>Multikulturní výchova, prevence rasismu a xenofobie</c:v>
                </c:pt>
                <c:pt idx="11">
                  <c:v>Dospívání, dospělost, přechod na SŠ</c:v>
                </c:pt>
                <c:pt idx="12">
                  <c:v>Masová média a společnost</c:v>
                </c:pt>
                <c:pt idx="13">
                  <c:v>Náboženství, spiritualita, nová náboženská hnutí</c:v>
                </c:pt>
                <c:pt idx="14">
                  <c:v>Pomoc, něco se změnilo</c:v>
                </c:pt>
                <c:pt idx="15">
                  <c:v>Je mi se mnou fajn</c:v>
                </c:pt>
              </c:strCache>
            </c:strRef>
          </c:cat>
          <c:val>
            <c:numRef>
              <c:f>List1!$B$2:$B$17</c:f>
              <c:numCache>
                <c:formatCode>General</c:formatCode>
                <c:ptCount val="16"/>
                <c:pt idx="0">
                  <c:v>20</c:v>
                </c:pt>
                <c:pt idx="1">
                  <c:v>13</c:v>
                </c:pt>
                <c:pt idx="2">
                  <c:v>10</c:v>
                </c:pt>
                <c:pt idx="3">
                  <c:v>12</c:v>
                </c:pt>
                <c:pt idx="4">
                  <c:v>17</c:v>
                </c:pt>
                <c:pt idx="5">
                  <c:v>11</c:v>
                </c:pt>
                <c:pt idx="6">
                  <c:v>12</c:v>
                </c:pt>
                <c:pt idx="7">
                  <c:v>14</c:v>
                </c:pt>
                <c:pt idx="8">
                  <c:v>14</c:v>
                </c:pt>
                <c:pt idx="9">
                  <c:v>8</c:v>
                </c:pt>
                <c:pt idx="10">
                  <c:v>5</c:v>
                </c:pt>
                <c:pt idx="11">
                  <c:v>6</c:v>
                </c:pt>
                <c:pt idx="12">
                  <c:v>5</c:v>
                </c:pt>
                <c:pt idx="13">
                  <c:v>1</c:v>
                </c:pt>
                <c:pt idx="14">
                  <c:v>12</c:v>
                </c:pt>
                <c:pt idx="15">
                  <c:v>5</c:v>
                </c:pt>
              </c:numCache>
            </c:numRef>
          </c:val>
          <c:extLst>
            <c:ext xmlns:c16="http://schemas.microsoft.com/office/drawing/2014/chart" uri="{C3380CC4-5D6E-409C-BE32-E72D297353CC}">
              <c16:uniqueId val="{00000000-EB3B-F24F-8A90-4D9412EB138C}"/>
            </c:ext>
          </c:extLst>
        </c:ser>
        <c:dLbls>
          <c:showLegendKey val="0"/>
          <c:showVal val="0"/>
          <c:showCatName val="0"/>
          <c:showSerName val="0"/>
          <c:showPercent val="0"/>
          <c:showBubbleSize val="0"/>
        </c:dLbls>
        <c:gapWidth val="150"/>
        <c:overlap val="100"/>
        <c:axId val="-167566464"/>
        <c:axId val="-167563744"/>
      </c:barChart>
      <c:catAx>
        <c:axId val="-1675664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cs-CZ"/>
          </a:p>
        </c:txPr>
        <c:crossAx val="-167563744"/>
        <c:crosses val="autoZero"/>
        <c:auto val="1"/>
        <c:lblAlgn val="ctr"/>
        <c:lblOffset val="100"/>
        <c:noMultiLvlLbl val="0"/>
      </c:catAx>
      <c:valAx>
        <c:axId val="-167563744"/>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675664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cs-CZ"/>
    </a:p>
  </c:txPr>
  <c:externalData r:id="rId3">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890665" cy="495300"/>
          </a:xfrm>
          <a:prstGeom prst="rect">
            <a:avLst/>
          </a:prstGeom>
        </p:spPr>
        <p:txBody>
          <a:bodyPr vert="horz" lIns="91440" tIns="45720" rIns="91440" bIns="45720" rtlCol="0"/>
          <a:lstStyle>
            <a:lvl1pPr algn="l">
              <a:defRPr sz="1200"/>
            </a:lvl1pPr>
          </a:lstStyle>
          <a:p>
            <a:endParaRPr lang="cs-CZ" dirty="0"/>
          </a:p>
        </p:txBody>
      </p:sp>
      <p:sp>
        <p:nvSpPr>
          <p:cNvPr id="3" name="Zástupný symbol pro datum 2"/>
          <p:cNvSpPr>
            <a:spLocks noGrp="1"/>
          </p:cNvSpPr>
          <p:nvPr>
            <p:ph type="dt" sz="quarter" idx="1"/>
          </p:nvPr>
        </p:nvSpPr>
        <p:spPr>
          <a:xfrm>
            <a:off x="3776866" y="0"/>
            <a:ext cx="2890665" cy="495300"/>
          </a:xfrm>
          <a:prstGeom prst="rect">
            <a:avLst/>
          </a:prstGeom>
        </p:spPr>
        <p:txBody>
          <a:bodyPr vert="horz" lIns="91440" tIns="45720" rIns="91440" bIns="45720" rtlCol="0"/>
          <a:lstStyle>
            <a:lvl1pPr algn="r">
              <a:defRPr sz="1200"/>
            </a:lvl1pPr>
          </a:lstStyle>
          <a:p>
            <a:fld id="{E6F1E381-8207-4846-8F9D-FE0457179E9B}" type="datetimeFigureOut">
              <a:rPr lang="cs-CZ" smtClean="0"/>
              <a:t>09.05.2022</a:t>
            </a:fld>
            <a:endParaRPr lang="cs-CZ" dirty="0"/>
          </a:p>
        </p:txBody>
      </p:sp>
      <p:sp>
        <p:nvSpPr>
          <p:cNvPr id="4" name="Zástupný symbol pro zápatí 3"/>
          <p:cNvSpPr>
            <a:spLocks noGrp="1"/>
          </p:cNvSpPr>
          <p:nvPr>
            <p:ph type="ftr" sz="quarter" idx="2"/>
          </p:nvPr>
        </p:nvSpPr>
        <p:spPr>
          <a:xfrm>
            <a:off x="0" y="9377363"/>
            <a:ext cx="2890665" cy="495300"/>
          </a:xfrm>
          <a:prstGeom prst="rect">
            <a:avLst/>
          </a:prstGeom>
        </p:spPr>
        <p:txBody>
          <a:bodyPr vert="horz" lIns="91440" tIns="45720" rIns="91440" bIns="45720" rtlCol="0" anchor="b"/>
          <a:lstStyle>
            <a:lvl1pPr algn="l">
              <a:defRPr sz="1200"/>
            </a:lvl1pPr>
          </a:lstStyle>
          <a:p>
            <a:endParaRPr lang="cs-CZ" dirty="0"/>
          </a:p>
        </p:txBody>
      </p:sp>
      <p:sp>
        <p:nvSpPr>
          <p:cNvPr id="5" name="Zástupný symbol pro číslo snímku 4"/>
          <p:cNvSpPr>
            <a:spLocks noGrp="1"/>
          </p:cNvSpPr>
          <p:nvPr>
            <p:ph type="sldNum" sz="quarter" idx="3"/>
          </p:nvPr>
        </p:nvSpPr>
        <p:spPr>
          <a:xfrm>
            <a:off x="3776866" y="9377363"/>
            <a:ext cx="2890665" cy="495300"/>
          </a:xfrm>
          <a:prstGeom prst="rect">
            <a:avLst/>
          </a:prstGeom>
        </p:spPr>
        <p:txBody>
          <a:bodyPr vert="horz" lIns="91440" tIns="45720" rIns="91440" bIns="45720" rtlCol="0" anchor="b"/>
          <a:lstStyle>
            <a:lvl1pPr algn="r">
              <a:defRPr sz="1200"/>
            </a:lvl1pPr>
          </a:lstStyle>
          <a:p>
            <a:fld id="{A5119B5B-7573-4AF5-A14D-4657F2D03E02}" type="slidenum">
              <a:rPr lang="cs-CZ" smtClean="0"/>
              <a:t>‹#›</a:t>
            </a:fld>
            <a:endParaRPr lang="cs-CZ" dirty="0"/>
          </a:p>
        </p:txBody>
      </p:sp>
    </p:spTree>
    <p:extLst>
      <p:ext uri="{BB962C8B-B14F-4D97-AF65-F5344CB8AC3E}">
        <p14:creationId xmlns:p14="http://schemas.microsoft.com/office/powerpoint/2010/main" val="38947062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889938" cy="493633"/>
          </a:xfrm>
          <a:prstGeom prst="rect">
            <a:avLst/>
          </a:prstGeom>
        </p:spPr>
        <p:txBody>
          <a:bodyPr vert="horz" lIns="91440" tIns="45720" rIns="91440" bIns="45720" rtlCol="0"/>
          <a:lstStyle>
            <a:lvl1pPr algn="l">
              <a:defRPr sz="1200"/>
            </a:lvl1pPr>
          </a:lstStyle>
          <a:p>
            <a:endParaRPr lang="cs-CZ" dirty="0"/>
          </a:p>
        </p:txBody>
      </p:sp>
      <p:sp>
        <p:nvSpPr>
          <p:cNvPr id="3" name="Date Placeholder 2"/>
          <p:cNvSpPr>
            <a:spLocks noGrp="1"/>
          </p:cNvSpPr>
          <p:nvPr>
            <p:ph type="dt" idx="1"/>
          </p:nvPr>
        </p:nvSpPr>
        <p:spPr>
          <a:xfrm>
            <a:off x="3777607" y="1"/>
            <a:ext cx="2889938" cy="493633"/>
          </a:xfrm>
          <a:prstGeom prst="rect">
            <a:avLst/>
          </a:prstGeom>
        </p:spPr>
        <p:txBody>
          <a:bodyPr vert="horz" lIns="91440" tIns="45720" rIns="91440" bIns="45720" rtlCol="0"/>
          <a:lstStyle>
            <a:lvl1pPr algn="r">
              <a:defRPr sz="1200"/>
            </a:lvl1pPr>
          </a:lstStyle>
          <a:p>
            <a:fld id="{FB0F11C6-F677-4A76-9F14-B360FF0446A7}" type="datetimeFigureOut">
              <a:rPr lang="cs-CZ" smtClean="0"/>
              <a:pPr/>
              <a:t>09.05.2022</a:t>
            </a:fld>
            <a:endParaRPr lang="cs-CZ" dirty="0"/>
          </a:p>
        </p:txBody>
      </p:sp>
      <p:sp>
        <p:nvSpPr>
          <p:cNvPr id="4" name="Slide Image Placeholder 3"/>
          <p:cNvSpPr>
            <a:spLocks noGrp="1" noRot="1" noChangeAspect="1"/>
          </p:cNvSpPr>
          <p:nvPr>
            <p:ph type="sldImg" idx="2"/>
          </p:nvPr>
        </p:nvSpPr>
        <p:spPr>
          <a:xfrm>
            <a:off x="715963" y="739775"/>
            <a:ext cx="5237162" cy="3703638"/>
          </a:xfrm>
          <a:prstGeom prst="rect">
            <a:avLst/>
          </a:prstGeom>
          <a:noFill/>
          <a:ln w="12700">
            <a:solidFill>
              <a:prstClr val="black"/>
            </a:solidFill>
          </a:ln>
        </p:spPr>
        <p:txBody>
          <a:bodyPr vert="horz" lIns="91440" tIns="45720" rIns="91440" bIns="45720" rtlCol="0" anchor="ctr"/>
          <a:lstStyle/>
          <a:p>
            <a:endParaRPr lang="cs-CZ" dirty="0"/>
          </a:p>
        </p:txBody>
      </p:sp>
      <p:sp>
        <p:nvSpPr>
          <p:cNvPr id="5" name="Notes Placeholder 4"/>
          <p:cNvSpPr>
            <a:spLocks noGrp="1"/>
          </p:cNvSpPr>
          <p:nvPr>
            <p:ph type="body" sz="quarter" idx="3"/>
          </p:nvPr>
        </p:nvSpPr>
        <p:spPr>
          <a:xfrm>
            <a:off x="666909" y="4689515"/>
            <a:ext cx="5335270" cy="444269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9377317"/>
            <a:ext cx="2889938" cy="493633"/>
          </a:xfrm>
          <a:prstGeom prst="rect">
            <a:avLst/>
          </a:prstGeom>
        </p:spPr>
        <p:txBody>
          <a:bodyPr vert="horz" lIns="91440" tIns="45720" rIns="91440" bIns="45720" rtlCol="0" anchor="b"/>
          <a:lstStyle>
            <a:lvl1pPr algn="l">
              <a:defRPr sz="1200"/>
            </a:lvl1pPr>
          </a:lstStyle>
          <a:p>
            <a:endParaRPr lang="cs-CZ" dirty="0"/>
          </a:p>
        </p:txBody>
      </p:sp>
      <p:sp>
        <p:nvSpPr>
          <p:cNvPr id="7" name="Slide Number Placeholder 6"/>
          <p:cNvSpPr>
            <a:spLocks noGrp="1"/>
          </p:cNvSpPr>
          <p:nvPr>
            <p:ph type="sldNum" sz="quarter" idx="5"/>
          </p:nvPr>
        </p:nvSpPr>
        <p:spPr>
          <a:xfrm>
            <a:off x="3777607" y="9377317"/>
            <a:ext cx="2889938" cy="493633"/>
          </a:xfrm>
          <a:prstGeom prst="rect">
            <a:avLst/>
          </a:prstGeom>
        </p:spPr>
        <p:txBody>
          <a:bodyPr vert="horz" lIns="91440" tIns="45720" rIns="91440" bIns="45720" rtlCol="0" anchor="b"/>
          <a:lstStyle>
            <a:lvl1pPr algn="r">
              <a:defRPr sz="1200"/>
            </a:lvl1pPr>
          </a:lstStyle>
          <a:p>
            <a:fld id="{78DA6F6D-0DA3-40E0-A7EC-6A946DCF190C}" type="slidenum">
              <a:rPr lang="cs-CZ" smtClean="0"/>
              <a:pPr/>
              <a:t>‹#›</a:t>
            </a:fld>
            <a:endParaRPr lang="cs-CZ" dirty="0"/>
          </a:p>
        </p:txBody>
      </p:sp>
    </p:spTree>
    <p:extLst>
      <p:ext uri="{BB962C8B-B14F-4D97-AF65-F5344CB8AC3E}">
        <p14:creationId xmlns:p14="http://schemas.microsoft.com/office/powerpoint/2010/main" val="4189524935"/>
      </p:ext>
    </p:extLst>
  </p:cSld>
  <p:clrMap bg1="lt1" tx1="dk1" bg2="lt2" tx2="dk2" accent1="accent1" accent2="accent2" accent3="accent3" accent4="accent4" accent5="accent5" accent6="accent6" hlink="hlink" folHlink="folHlink"/>
  <p:notesStyle>
    <a:lvl1pPr marL="0" algn="l" defTabSz="995690" rtl="0" eaLnBrk="1" latinLnBrk="0" hangingPunct="1">
      <a:defRPr sz="1300" kern="1200">
        <a:solidFill>
          <a:schemeClr val="tx1"/>
        </a:solidFill>
        <a:latin typeface="+mn-lt"/>
        <a:ea typeface="+mn-ea"/>
        <a:cs typeface="+mn-cs"/>
      </a:defRPr>
    </a:lvl1pPr>
    <a:lvl2pPr marL="497845" algn="l" defTabSz="995690" rtl="0" eaLnBrk="1" latinLnBrk="0" hangingPunct="1">
      <a:defRPr sz="1300" kern="1200">
        <a:solidFill>
          <a:schemeClr val="tx1"/>
        </a:solidFill>
        <a:latin typeface="+mn-lt"/>
        <a:ea typeface="+mn-ea"/>
        <a:cs typeface="+mn-cs"/>
      </a:defRPr>
    </a:lvl2pPr>
    <a:lvl3pPr marL="995690" algn="l" defTabSz="995690" rtl="0" eaLnBrk="1" latinLnBrk="0" hangingPunct="1">
      <a:defRPr sz="1300" kern="1200">
        <a:solidFill>
          <a:schemeClr val="tx1"/>
        </a:solidFill>
        <a:latin typeface="+mn-lt"/>
        <a:ea typeface="+mn-ea"/>
        <a:cs typeface="+mn-cs"/>
      </a:defRPr>
    </a:lvl3pPr>
    <a:lvl4pPr marL="1493535" algn="l" defTabSz="995690" rtl="0" eaLnBrk="1" latinLnBrk="0" hangingPunct="1">
      <a:defRPr sz="1300" kern="1200">
        <a:solidFill>
          <a:schemeClr val="tx1"/>
        </a:solidFill>
        <a:latin typeface="+mn-lt"/>
        <a:ea typeface="+mn-ea"/>
        <a:cs typeface="+mn-cs"/>
      </a:defRPr>
    </a:lvl4pPr>
    <a:lvl5pPr marL="1991380" algn="l" defTabSz="995690" rtl="0" eaLnBrk="1" latinLnBrk="0" hangingPunct="1">
      <a:defRPr sz="1300" kern="1200">
        <a:solidFill>
          <a:schemeClr val="tx1"/>
        </a:solidFill>
        <a:latin typeface="+mn-lt"/>
        <a:ea typeface="+mn-ea"/>
        <a:cs typeface="+mn-cs"/>
      </a:defRPr>
    </a:lvl5pPr>
    <a:lvl6pPr marL="2489225" algn="l" defTabSz="995690" rtl="0" eaLnBrk="1" latinLnBrk="0" hangingPunct="1">
      <a:defRPr sz="1300" kern="1200">
        <a:solidFill>
          <a:schemeClr val="tx1"/>
        </a:solidFill>
        <a:latin typeface="+mn-lt"/>
        <a:ea typeface="+mn-ea"/>
        <a:cs typeface="+mn-cs"/>
      </a:defRPr>
    </a:lvl6pPr>
    <a:lvl7pPr marL="2987070" algn="l" defTabSz="995690" rtl="0" eaLnBrk="1" latinLnBrk="0" hangingPunct="1">
      <a:defRPr sz="1300" kern="1200">
        <a:solidFill>
          <a:schemeClr val="tx1"/>
        </a:solidFill>
        <a:latin typeface="+mn-lt"/>
        <a:ea typeface="+mn-ea"/>
        <a:cs typeface="+mn-cs"/>
      </a:defRPr>
    </a:lvl7pPr>
    <a:lvl8pPr marL="3484916" algn="l" defTabSz="995690" rtl="0" eaLnBrk="1" latinLnBrk="0" hangingPunct="1">
      <a:defRPr sz="1300" kern="1200">
        <a:solidFill>
          <a:schemeClr val="tx1"/>
        </a:solidFill>
        <a:latin typeface="+mn-lt"/>
        <a:ea typeface="+mn-ea"/>
        <a:cs typeface="+mn-cs"/>
      </a:defRPr>
    </a:lvl8pPr>
    <a:lvl9pPr marL="3982761" algn="l" defTabSz="995690"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Dobrý den, </a:t>
            </a:r>
            <a:r>
              <a:rPr lang="cs-CZ" dirty="0" smtClean="0"/>
              <a:t>mé</a:t>
            </a:r>
            <a:r>
              <a:rPr lang="cs-CZ" baseline="0" dirty="0" smtClean="0"/>
              <a:t> jméno je Michaela Slaná a budu dnes mluvit o všeobecné primární prevenci rizikového chování na 1. a 2. stupni ZŠ. Za naši organizaci </a:t>
            </a:r>
            <a:r>
              <a:rPr lang="cs-CZ" baseline="0" dirty="0" err="1" smtClean="0"/>
              <a:t>Prev</a:t>
            </a:r>
            <a:r>
              <a:rPr lang="cs-CZ" baseline="0" dirty="0" smtClean="0"/>
              <a:t>- Centrum.</a:t>
            </a:r>
            <a:endParaRPr lang="cs-CZ" dirty="0"/>
          </a:p>
        </p:txBody>
      </p:sp>
      <p:sp>
        <p:nvSpPr>
          <p:cNvPr id="4" name="Zástupný symbol pro číslo snímku 3"/>
          <p:cNvSpPr>
            <a:spLocks noGrp="1"/>
          </p:cNvSpPr>
          <p:nvPr>
            <p:ph type="sldNum" sz="quarter" idx="10"/>
          </p:nvPr>
        </p:nvSpPr>
        <p:spPr/>
        <p:txBody>
          <a:bodyPr/>
          <a:lstStyle/>
          <a:p>
            <a:pPr marL="0" marR="0" lvl="0" indent="0" algn="r" defTabSz="995690" rtl="0" eaLnBrk="1" fontAlgn="auto" latinLnBrk="0" hangingPunct="1">
              <a:lnSpc>
                <a:spcPct val="100000"/>
              </a:lnSpc>
              <a:spcBef>
                <a:spcPts val="0"/>
              </a:spcBef>
              <a:spcAft>
                <a:spcPts val="0"/>
              </a:spcAft>
              <a:buClrTx/>
              <a:buSzTx/>
              <a:buFontTx/>
              <a:buNone/>
              <a:tabLst/>
              <a:defRPr/>
            </a:pPr>
            <a:fld id="{78DA6F6D-0DA3-40E0-A7EC-6A946DCF190C}"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95690" rtl="0" eaLnBrk="1" fontAlgn="auto" latinLnBrk="0" hangingPunct="1">
                <a:lnSpc>
                  <a:spcPct val="100000"/>
                </a:lnSpc>
                <a:spcBef>
                  <a:spcPts val="0"/>
                </a:spcBef>
                <a:spcAft>
                  <a:spcPts val="0"/>
                </a:spcAft>
                <a:buClrTx/>
                <a:buSzTx/>
                <a:buFontTx/>
                <a:buNone/>
                <a:tabLst/>
                <a:defRPr/>
              </a:pPr>
              <a:t>1</a:t>
            </a:fld>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489655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marL="285750" marR="0" lvl="0" indent="-285750" algn="l" defTabSz="99569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cs-CZ" sz="1400" dirty="0" smtClean="0"/>
              <a:t>Cílem programů primární prevence je mimo jiné, aby si žáci </a:t>
            </a:r>
            <a:r>
              <a:rPr lang="cs-CZ" sz="1400" b="1" dirty="0" smtClean="0"/>
              <a:t>osvojili dovednosti a postoje směřující ke zdravému životnímu stylu</a:t>
            </a:r>
          </a:p>
          <a:p>
            <a:pPr marL="285750" marR="0" lvl="0" indent="-285750" algn="l" defTabSz="99569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cs-CZ" sz="1400" dirty="0" smtClean="0"/>
              <a:t>Dalšími cíli je předat žákům dostatek </a:t>
            </a:r>
            <a:r>
              <a:rPr lang="cs-CZ" sz="1400" b="1" dirty="0" smtClean="0"/>
              <a:t>informací o možných důsledcích rizikového chování</a:t>
            </a:r>
            <a:r>
              <a:rPr lang="cs-CZ" sz="1400" dirty="0" smtClean="0"/>
              <a:t>, rozvíjet </a:t>
            </a:r>
            <a:r>
              <a:rPr lang="cs-CZ" sz="1400" b="1" dirty="0" smtClean="0"/>
              <a:t>sociální dovednosti </a:t>
            </a:r>
            <a:r>
              <a:rPr lang="cs-CZ" sz="1400" dirty="0" smtClean="0"/>
              <a:t>v navazování zdravých vztahů a schopnost </a:t>
            </a:r>
            <a:r>
              <a:rPr lang="cs-CZ" sz="1400" b="1" dirty="0" smtClean="0"/>
              <a:t>čelit sociálnímu tlaku</a:t>
            </a:r>
            <a:r>
              <a:rPr lang="cs-CZ" sz="1400" dirty="0" smtClean="0"/>
              <a:t>, dovednost </a:t>
            </a:r>
            <a:r>
              <a:rPr lang="cs-CZ" sz="1400" b="1" dirty="0" smtClean="0"/>
              <a:t>rozhodovat se</a:t>
            </a:r>
            <a:r>
              <a:rPr lang="cs-CZ" sz="1400" dirty="0" smtClean="0"/>
              <a:t>, efektivně </a:t>
            </a:r>
            <a:r>
              <a:rPr lang="cs-CZ" sz="1400" b="1" dirty="0" smtClean="0"/>
              <a:t>řešit konflikty</a:t>
            </a:r>
            <a:r>
              <a:rPr lang="cs-CZ" sz="1400" dirty="0" smtClean="0"/>
              <a:t>, podporovat a nabízet </a:t>
            </a:r>
            <a:r>
              <a:rPr lang="cs-CZ" sz="1400" b="1" dirty="0" smtClean="0"/>
              <a:t>zdravé alternativy trávení volného času</a:t>
            </a:r>
            <a:r>
              <a:rPr lang="cs-CZ" sz="1400" dirty="0" smtClean="0"/>
              <a:t>, seznámit se s možnostmi </a:t>
            </a:r>
            <a:r>
              <a:rPr lang="cs-CZ" sz="1400" b="1" dirty="0" smtClean="0"/>
              <a:t>řešení obtížných situací </a:t>
            </a:r>
            <a:r>
              <a:rPr lang="cs-CZ" sz="1400" dirty="0" smtClean="0"/>
              <a:t>včetně možností, kam se obrátit pro pomoc.</a:t>
            </a:r>
          </a:p>
          <a:p>
            <a:pPr marL="285750" marR="0" lvl="0" indent="-285750" algn="l" defTabSz="99569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cs-CZ" sz="1400" dirty="0" smtClean="0"/>
              <a:t>Všeobecná primární prevence se v této oblasti zaměřuje na </a:t>
            </a:r>
            <a:r>
              <a:rPr lang="cs-CZ" sz="1400" b="1" dirty="0" smtClean="0"/>
              <a:t>běžnou populaci žáků a studentů </a:t>
            </a:r>
            <a:r>
              <a:rPr lang="cs-CZ" sz="1400" dirty="0" smtClean="0"/>
              <a:t>s ohledem na její věkové složení a </a:t>
            </a:r>
            <a:r>
              <a:rPr lang="cs-CZ" sz="1400" b="1" dirty="0" smtClean="0"/>
              <a:t>nebere v potaz rozdělení na méně či více rizikové skupiny</a:t>
            </a:r>
            <a:r>
              <a:rPr lang="cs-CZ" sz="1400" dirty="0" smtClean="0"/>
              <a:t>.</a:t>
            </a:r>
          </a:p>
          <a:p>
            <a:pPr marL="171450" indent="-171450" algn="just">
              <a:buFont typeface="Arial" panose="020B0604020202020204" pitchFamily="34" charset="0"/>
              <a:buChar char="•"/>
            </a:pPr>
            <a:r>
              <a:rPr lang="cs-CZ" sz="900" dirty="0" smtClean="0"/>
              <a:t>Programu se </a:t>
            </a:r>
            <a:r>
              <a:rPr lang="cs-CZ" sz="900" b="1" dirty="0" smtClean="0"/>
              <a:t>účastní vždy jen jedna třída</a:t>
            </a:r>
            <a:endParaRPr lang="cs-CZ" sz="1400" b="0" dirty="0" smtClean="0"/>
          </a:p>
          <a:p>
            <a:pPr marL="171450" indent="-171450" algn="just">
              <a:buFont typeface="Arial" panose="020B0604020202020204" pitchFamily="34" charset="0"/>
              <a:buChar char="•"/>
            </a:pPr>
            <a:r>
              <a:rPr lang="cs-CZ" sz="1400" dirty="0" smtClean="0"/>
              <a:t>Začínáme od 2.</a:t>
            </a:r>
            <a:r>
              <a:rPr lang="cs-CZ" sz="1400" baseline="0" dirty="0" smtClean="0"/>
              <a:t> tříd, </a:t>
            </a:r>
            <a:r>
              <a:rPr lang="cs-CZ" sz="1400" dirty="0" smtClean="0"/>
              <a:t>jelikož se domníváme, že první ročník školní docházky je pro žáky obdobím budování vztahu žák – pedagog a zároveň náročným obdobím ve tvorbě kolektivu a nalezení svého místa ve skupině, proto považujeme vstup externích odborníků do těchto procesů za zatěžující pro cílovou skupinu.</a:t>
            </a:r>
          </a:p>
          <a:p>
            <a:endParaRPr lang="cs-CZ" dirty="0"/>
          </a:p>
        </p:txBody>
      </p:sp>
      <p:sp>
        <p:nvSpPr>
          <p:cNvPr id="4" name="Zástupný symbol pro číslo snímku 3"/>
          <p:cNvSpPr>
            <a:spLocks noGrp="1"/>
          </p:cNvSpPr>
          <p:nvPr>
            <p:ph type="sldNum" sz="quarter" idx="10"/>
          </p:nvPr>
        </p:nvSpPr>
        <p:spPr/>
        <p:txBody>
          <a:bodyPr/>
          <a:lstStyle/>
          <a:p>
            <a:fld id="{78DA6F6D-0DA3-40E0-A7EC-6A946DCF190C}" type="slidenum">
              <a:rPr lang="cs-CZ" smtClean="0"/>
              <a:pPr/>
              <a:t>10</a:t>
            </a:fld>
            <a:endParaRPr lang="cs-CZ" dirty="0"/>
          </a:p>
        </p:txBody>
      </p:sp>
    </p:spTree>
    <p:extLst>
      <p:ext uri="{BB962C8B-B14F-4D97-AF65-F5344CB8AC3E}">
        <p14:creationId xmlns:p14="http://schemas.microsoft.com/office/powerpoint/2010/main" val="17706938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marL="285750" marR="0" lvl="0" indent="-285750" algn="l" defTabSz="995690" rtl="0" eaLnBrk="1" fontAlgn="auto" latinLnBrk="0" hangingPunct="1">
              <a:lnSpc>
                <a:spcPct val="100000"/>
              </a:lnSpc>
              <a:spcBef>
                <a:spcPts val="0"/>
              </a:spcBef>
              <a:spcAft>
                <a:spcPts val="0"/>
              </a:spcAft>
              <a:buClrTx/>
              <a:buSzTx/>
              <a:buFontTx/>
              <a:buChar char="-"/>
              <a:tabLst/>
              <a:defRPr/>
            </a:pPr>
            <a:r>
              <a:rPr lang="cs-CZ" sz="1400" b="1" dirty="0" smtClean="0"/>
              <a:t>Komplexní </a:t>
            </a:r>
            <a:r>
              <a:rPr lang="cs-CZ" sz="1400" b="1" dirty="0" smtClean="0"/>
              <a:t>tematická nabídka </a:t>
            </a:r>
            <a:r>
              <a:rPr lang="cs-CZ" sz="1400" dirty="0" smtClean="0"/>
              <a:t>zahrnuje problematiku vztahů ve skupině, užívání návykových látek a jiných forem závislostního chování (např. závislost na PC hrách), rasismu, xenofobie, náboženství a sekt, agresivity a konfliktů, šikany a </a:t>
            </a:r>
            <a:r>
              <a:rPr lang="cs-CZ" sz="1400" dirty="0" err="1" smtClean="0"/>
              <a:t>kyberšikany</a:t>
            </a:r>
            <a:r>
              <a:rPr lang="cs-CZ" sz="1400" dirty="0" smtClean="0"/>
              <a:t>, dospívání, partnerských vztahů, sexuality, bezpečného pohybu v online světě a médií.</a:t>
            </a:r>
          </a:p>
          <a:p>
            <a:pPr marL="285750" marR="0" lvl="0" indent="-285750" algn="l" defTabSz="995690" rtl="0" eaLnBrk="1" fontAlgn="auto" latinLnBrk="0" hangingPunct="1">
              <a:lnSpc>
                <a:spcPct val="100000"/>
              </a:lnSpc>
              <a:spcBef>
                <a:spcPts val="0"/>
              </a:spcBef>
              <a:spcAft>
                <a:spcPts val="0"/>
              </a:spcAft>
              <a:buClrTx/>
              <a:buSzTx/>
              <a:buFontTx/>
              <a:buChar char="-"/>
              <a:tabLst/>
              <a:defRPr/>
            </a:pPr>
            <a:r>
              <a:rPr lang="cs-CZ" sz="1400" dirty="0" smtClean="0"/>
              <a:t>Nabízená témata neustále rozvíjíme tak, aby byla </a:t>
            </a:r>
            <a:r>
              <a:rPr lang="cs-CZ" sz="1400" b="1" dirty="0" smtClean="0"/>
              <a:t>v souladu s novými trendy a poznatky </a:t>
            </a:r>
            <a:r>
              <a:rPr lang="cs-CZ" sz="1400" dirty="0" smtClean="0"/>
              <a:t>v oblasti primární prevence rizikového chování a tak, aby korelovaly se </a:t>
            </a:r>
            <a:r>
              <a:rPr lang="cs-CZ" sz="1400" b="1" dirty="0" smtClean="0"/>
              <a:t>společenským děním</a:t>
            </a:r>
            <a:r>
              <a:rPr lang="cs-CZ" sz="1400" b="1" baseline="0" dirty="0" smtClean="0"/>
              <a:t> viz </a:t>
            </a:r>
            <a:r>
              <a:rPr lang="cs-CZ" sz="1400" b="1" baseline="0" dirty="0" err="1" smtClean="0"/>
              <a:t>covid</a:t>
            </a:r>
            <a:r>
              <a:rPr lang="cs-CZ" sz="1400" b="1" baseline="0" dirty="0" smtClean="0"/>
              <a:t> 19</a:t>
            </a:r>
            <a:endParaRPr lang="cs-CZ" baseline="0" dirty="0" smtClean="0"/>
          </a:p>
          <a:p>
            <a:pPr marL="285750" indent="-285750">
              <a:buFontTx/>
              <a:buChar char="-"/>
            </a:pPr>
            <a:endParaRPr lang="cs-CZ" dirty="0" smtClean="0"/>
          </a:p>
          <a:p>
            <a:endParaRPr lang="cs-CZ" dirty="0"/>
          </a:p>
        </p:txBody>
      </p:sp>
      <p:sp>
        <p:nvSpPr>
          <p:cNvPr id="4" name="Zástupný symbol pro číslo snímku 3"/>
          <p:cNvSpPr>
            <a:spLocks noGrp="1"/>
          </p:cNvSpPr>
          <p:nvPr>
            <p:ph type="sldNum" sz="quarter" idx="10"/>
          </p:nvPr>
        </p:nvSpPr>
        <p:spPr/>
        <p:txBody>
          <a:bodyPr/>
          <a:lstStyle/>
          <a:p>
            <a:fld id="{78DA6F6D-0DA3-40E0-A7EC-6A946DCF190C}" type="slidenum">
              <a:rPr lang="cs-CZ" smtClean="0"/>
              <a:pPr/>
              <a:t>11</a:t>
            </a:fld>
            <a:endParaRPr lang="cs-CZ" dirty="0"/>
          </a:p>
        </p:txBody>
      </p:sp>
    </p:spTree>
    <p:extLst>
      <p:ext uri="{BB962C8B-B14F-4D97-AF65-F5344CB8AC3E}">
        <p14:creationId xmlns:p14="http://schemas.microsoft.com/office/powerpoint/2010/main" val="138868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marL="0" marR="0" lvl="0" indent="0" algn="l" defTabSz="995690" rtl="0" eaLnBrk="1" fontAlgn="auto" latinLnBrk="0" hangingPunct="1">
              <a:lnSpc>
                <a:spcPct val="100000"/>
              </a:lnSpc>
              <a:spcBef>
                <a:spcPts val="0"/>
              </a:spcBef>
              <a:spcAft>
                <a:spcPts val="0"/>
              </a:spcAft>
              <a:buClrTx/>
              <a:buSzTx/>
              <a:buFontTx/>
              <a:buNone/>
              <a:tabLst/>
              <a:defRPr/>
            </a:pPr>
            <a:r>
              <a:rPr lang="cs-CZ" b="1" baseline="0" dirty="0" smtClean="0"/>
              <a:t>U témat vztahových </a:t>
            </a:r>
            <a:r>
              <a:rPr lang="cs-CZ" baseline="0" dirty="0" smtClean="0"/>
              <a:t>se s mladšími žáky zaměřujeme především na </a:t>
            </a:r>
            <a:r>
              <a:rPr lang="cs-CZ" dirty="0" smtClean="0"/>
              <a:t>důležitost navazování přátelských vztahů a osvojení si možných způsobů ocenění žádoucího chování svých spolužáků.  U </a:t>
            </a:r>
            <a:r>
              <a:rPr lang="cs-CZ" b="1" dirty="0" smtClean="0"/>
              <a:t>témat,</a:t>
            </a:r>
            <a:r>
              <a:rPr lang="cs-CZ" b="1" baseline="0" dirty="0" smtClean="0"/>
              <a:t> kde se zabýváme řeším konfliktů a agresí </a:t>
            </a:r>
            <a:r>
              <a:rPr lang="cs-CZ" baseline="0" dirty="0" smtClean="0"/>
              <a:t>si ž</a:t>
            </a:r>
            <a:r>
              <a:rPr lang="cs-CZ" dirty="0" smtClean="0"/>
              <a:t>áci osvojí možné způsoby zvládání agrese a naučí se předcházet konfliktům. Dokáží přiměřeným způsobem vyjádřit vztek a negativní pocity, pokud se jim děje něco špatného. Třetím obecně nejvíce objednávaným</a:t>
            </a:r>
            <a:r>
              <a:rPr lang="cs-CZ" baseline="0" dirty="0" smtClean="0"/>
              <a:t> tématem pro žáky na 1. stupni ZŠ je téma </a:t>
            </a:r>
            <a:r>
              <a:rPr lang="cs-CZ" b="1" baseline="0" dirty="0" smtClean="0"/>
              <a:t>Vztahy ve třídě a šikana</a:t>
            </a:r>
            <a:r>
              <a:rPr lang="cs-CZ" baseline="0" dirty="0" smtClean="0"/>
              <a:t>, kde se ž</a:t>
            </a:r>
            <a:r>
              <a:rPr lang="cs-CZ" dirty="0" smtClean="0"/>
              <a:t>áci dozvědí, jak se cítí člověk, který je vyčleněn z kolektivu. Poznají možnosti, jak se zachovat v situacích, kdy jsou oni sami či někdo jiný vyčleňován a odstrkován ostatními i co dělat, aby se přirozeně zařadili do skupiny. </a:t>
            </a:r>
            <a:r>
              <a:rPr lang="cs-CZ" sz="1200" kern="1200" dirty="0" smtClean="0">
                <a:solidFill>
                  <a:schemeClr val="tx1"/>
                </a:solidFill>
                <a:effectLst/>
                <a:latin typeface="+mn-lt"/>
                <a:ea typeface="+mn-ea"/>
                <a:cs typeface="+mn-cs"/>
              </a:rPr>
              <a:t>U tématu </a:t>
            </a:r>
            <a:r>
              <a:rPr lang="cs-CZ" sz="1200" b="1" kern="1200" dirty="0" smtClean="0">
                <a:solidFill>
                  <a:schemeClr val="tx1"/>
                </a:solidFill>
                <a:effectLst/>
                <a:latin typeface="+mn-lt"/>
                <a:ea typeface="+mn-ea"/>
                <a:cs typeface="+mn-cs"/>
              </a:rPr>
              <a:t>bezpečného chování na internetu </a:t>
            </a:r>
            <a:r>
              <a:rPr lang="cs-CZ" sz="1200" kern="1200" dirty="0" smtClean="0">
                <a:solidFill>
                  <a:schemeClr val="tx1"/>
                </a:solidFill>
                <a:effectLst/>
                <a:latin typeface="+mn-lt"/>
                <a:ea typeface="+mn-ea"/>
                <a:cs typeface="+mn-cs"/>
              </a:rPr>
              <a:t>se nezaměřujeme pouze na bezpečnost, ale mluvíme také o závislosti – </a:t>
            </a:r>
            <a:r>
              <a:rPr lang="cs-CZ" sz="1200" kern="1200" dirty="0" err="1" smtClean="0">
                <a:solidFill>
                  <a:schemeClr val="tx1"/>
                </a:solidFill>
                <a:effectLst/>
                <a:latin typeface="+mn-lt"/>
                <a:ea typeface="+mn-ea"/>
                <a:cs typeface="+mn-cs"/>
              </a:rPr>
              <a:t>netolismu</a:t>
            </a:r>
            <a:r>
              <a:rPr lang="cs-CZ" sz="1200" kern="1200" dirty="0" smtClean="0">
                <a:solidFill>
                  <a:schemeClr val="tx1"/>
                </a:solidFill>
                <a:effectLst/>
                <a:latin typeface="+mn-lt"/>
                <a:ea typeface="+mn-ea"/>
                <a:cs typeface="+mn-cs"/>
              </a:rPr>
              <a:t>, sociálních sítích a dalších specifikacích spojených s rizikovým užíváním internetu.</a:t>
            </a:r>
          </a:p>
          <a:p>
            <a:pPr marL="0" marR="0" lvl="0" indent="0" algn="l" defTabSz="995690" rtl="0" eaLnBrk="1" fontAlgn="auto" latinLnBrk="0" hangingPunct="1">
              <a:lnSpc>
                <a:spcPct val="100000"/>
              </a:lnSpc>
              <a:spcBef>
                <a:spcPts val="0"/>
              </a:spcBef>
              <a:spcAft>
                <a:spcPts val="0"/>
              </a:spcAft>
              <a:buClrTx/>
              <a:buSzTx/>
              <a:buFontTx/>
              <a:buNone/>
              <a:tabLst/>
              <a:defRPr/>
            </a:pPr>
            <a:endParaRPr lang="cs-CZ" dirty="0" smtClean="0"/>
          </a:p>
          <a:p>
            <a:r>
              <a:rPr lang="cs-CZ" sz="1400" kern="1200" dirty="0" smtClean="0">
                <a:solidFill>
                  <a:schemeClr val="tx1"/>
                </a:solidFill>
                <a:effectLst/>
                <a:latin typeface="+mn-lt"/>
                <a:ea typeface="+mn-ea"/>
                <a:cs typeface="+mn-cs"/>
              </a:rPr>
              <a:t>Specifickým tématem</a:t>
            </a:r>
            <a:r>
              <a:rPr lang="cs-CZ" sz="1400" kern="1200" baseline="0" dirty="0" smtClean="0">
                <a:solidFill>
                  <a:schemeClr val="tx1"/>
                </a:solidFill>
                <a:effectLst/>
                <a:latin typeface="+mn-lt"/>
                <a:ea typeface="+mn-ea"/>
                <a:cs typeface="+mn-cs"/>
              </a:rPr>
              <a:t> 1. stupně ZŠ je </a:t>
            </a:r>
            <a:r>
              <a:rPr lang="cs-CZ" sz="1400" b="1" kern="1200" dirty="0" smtClean="0">
                <a:solidFill>
                  <a:schemeClr val="tx1"/>
                </a:solidFill>
                <a:effectLst/>
                <a:latin typeface="+mn-lt"/>
                <a:ea typeface="+mn-ea"/>
                <a:cs typeface="+mn-cs"/>
              </a:rPr>
              <a:t>Bezpečnost v dopravě a při sportu</a:t>
            </a:r>
            <a:r>
              <a:rPr lang="cs-CZ" sz="1400" kern="1200" dirty="0" smtClean="0">
                <a:solidFill>
                  <a:schemeClr val="tx1"/>
                </a:solidFill>
                <a:effectLst/>
                <a:latin typeface="+mn-lt"/>
                <a:ea typeface="+mn-ea"/>
                <a:cs typeface="+mn-cs"/>
              </a:rPr>
              <a:t>, jelikož to je jediné téma, která se nabízí pouze prvnímu stupni ZŠ. Ostatní témata jsou víceméně podobná těm, která nabízíme také ostatním ročníkům a SŠ jsou pouze uzpůsobena mladším žákům (jsou zjednodušena, neklade se tak velký důraz na předání teoretických znalostí – jako např. u témat závislostí u starších žáků). </a:t>
            </a:r>
          </a:p>
        </p:txBody>
      </p:sp>
      <p:sp>
        <p:nvSpPr>
          <p:cNvPr id="4" name="Zástupný symbol pro číslo snímku 3"/>
          <p:cNvSpPr>
            <a:spLocks noGrp="1"/>
          </p:cNvSpPr>
          <p:nvPr>
            <p:ph type="sldNum" sz="quarter" idx="10"/>
          </p:nvPr>
        </p:nvSpPr>
        <p:spPr/>
        <p:txBody>
          <a:bodyPr/>
          <a:lstStyle/>
          <a:p>
            <a:fld id="{78DA6F6D-0DA3-40E0-A7EC-6A946DCF190C}" type="slidenum">
              <a:rPr lang="cs-CZ" smtClean="0"/>
              <a:pPr/>
              <a:t>12</a:t>
            </a:fld>
            <a:endParaRPr lang="cs-CZ" dirty="0"/>
          </a:p>
        </p:txBody>
      </p:sp>
    </p:spTree>
    <p:extLst>
      <p:ext uri="{BB962C8B-B14F-4D97-AF65-F5344CB8AC3E}">
        <p14:creationId xmlns:p14="http://schemas.microsoft.com/office/powerpoint/2010/main" val="12252854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sz="1300" kern="1200" dirty="0" smtClean="0">
                <a:solidFill>
                  <a:schemeClr val="tx1"/>
                </a:solidFill>
                <a:effectLst/>
                <a:latin typeface="+mn-lt"/>
                <a:ea typeface="+mn-ea"/>
                <a:cs typeface="+mn-cs"/>
              </a:rPr>
              <a:t>Tématům se budu věnovat opravdu jen velmi stručně, zmíním se pouze o několika, ale kdybyste měli zájem, rády pak s kolegyní v diskuzi zodpovíme případné otázky.</a:t>
            </a:r>
          </a:p>
          <a:p>
            <a:r>
              <a:rPr lang="cs-CZ" sz="1300" kern="1200" dirty="0" smtClean="0">
                <a:solidFill>
                  <a:schemeClr val="tx1"/>
                </a:solidFill>
                <a:effectLst/>
                <a:latin typeface="+mn-lt"/>
                <a:ea typeface="+mn-ea"/>
                <a:cs typeface="+mn-cs"/>
              </a:rPr>
              <a:t>Na 2. stupni a SŠ také nabízíme témata, která se zabývají vztahy ve třídě, mimo to pak máme témata zaměřená na konkrétní rizikové chování. V rámci těchto konkrétních témat, která jsou specifická pro starší žáky, se zaměřujeme např. na </a:t>
            </a:r>
            <a:r>
              <a:rPr lang="cs-CZ" sz="1300" b="1" kern="1200" dirty="0" smtClean="0">
                <a:solidFill>
                  <a:schemeClr val="tx1"/>
                </a:solidFill>
                <a:effectLst/>
                <a:latin typeface="+mn-lt"/>
                <a:ea typeface="+mn-ea"/>
                <a:cs typeface="+mn-cs"/>
              </a:rPr>
              <a:t>Partnerské vztahy</a:t>
            </a:r>
            <a:r>
              <a:rPr lang="cs-CZ" sz="1300" kern="1200" dirty="0" smtClean="0">
                <a:solidFill>
                  <a:schemeClr val="tx1"/>
                </a:solidFill>
                <a:effectLst/>
                <a:latin typeface="+mn-lt"/>
                <a:ea typeface="+mn-ea"/>
                <a:cs typeface="+mn-cs"/>
              </a:rPr>
              <a:t> - toto téma předává základní informace o dané problematice, připravuje žáky na první úskalí partnerských vztahů, pomáhá odlišit mýty od faktů, napomáhá posílit schopnost efektivně řešit konflikty. Dále např. na </a:t>
            </a:r>
            <a:r>
              <a:rPr lang="cs-CZ" sz="1300" b="1" kern="1200" dirty="0" smtClean="0">
                <a:solidFill>
                  <a:schemeClr val="tx1"/>
                </a:solidFill>
                <a:effectLst/>
                <a:latin typeface="+mn-lt"/>
                <a:ea typeface="+mn-ea"/>
                <a:cs typeface="+mn-cs"/>
              </a:rPr>
              <a:t>Nelegální návykové látky</a:t>
            </a:r>
            <a:r>
              <a:rPr lang="cs-CZ" sz="1300" kern="1200" dirty="0" smtClean="0">
                <a:solidFill>
                  <a:schemeClr val="tx1"/>
                </a:solidFill>
                <a:effectLst/>
                <a:latin typeface="+mn-lt"/>
                <a:ea typeface="+mn-ea"/>
                <a:cs typeface="+mn-cs"/>
              </a:rPr>
              <a:t> – oproti prvnímu stupni, kde se zaměřujeme jen na kouření a užívání alkoholu, se zde žáci zamýšlejí již nad problematikou nelegálních návykových látkách, jejich druzích, účincích, základní legislativě a možnostech léčby. Program rozvíjí schopnost samostatně se rozhodovat a odolávat tlaku skupiny.</a:t>
            </a:r>
          </a:p>
          <a:p>
            <a:r>
              <a:rPr lang="cs-CZ" sz="1300" kern="1200" dirty="0" smtClean="0">
                <a:solidFill>
                  <a:schemeClr val="tx1"/>
                </a:solidFill>
                <a:effectLst/>
                <a:latin typeface="+mn-lt"/>
                <a:ea typeface="+mn-ea"/>
                <a:cs typeface="+mn-cs"/>
              </a:rPr>
              <a:t>Specifickým tematicky zaměřeným programem je potom program zaměřený na </a:t>
            </a:r>
            <a:r>
              <a:rPr lang="cs-CZ" sz="1300" b="1" kern="1200" dirty="0" smtClean="0">
                <a:solidFill>
                  <a:schemeClr val="tx1"/>
                </a:solidFill>
                <a:effectLst/>
                <a:latin typeface="+mn-lt"/>
                <a:ea typeface="+mn-ea"/>
                <a:cs typeface="+mn-cs"/>
              </a:rPr>
              <a:t>DOSPÍVÁNÍ, DOSPĚLOST A PŘECHOD NA SŠ</a:t>
            </a:r>
            <a:r>
              <a:rPr lang="cs-CZ" sz="1300" kern="1200" dirty="0" smtClean="0">
                <a:solidFill>
                  <a:schemeClr val="tx1"/>
                </a:solidFill>
                <a:effectLst/>
                <a:latin typeface="+mn-lt"/>
                <a:ea typeface="+mn-ea"/>
                <a:cs typeface="+mn-cs"/>
              </a:rPr>
              <a:t>, který realizujeme zpravidla v devátých třídách ZŠ. </a:t>
            </a:r>
            <a:r>
              <a:rPr lang="cs-CZ" sz="1300" kern="1200" smtClean="0">
                <a:solidFill>
                  <a:schemeClr val="tx1"/>
                </a:solidFill>
                <a:effectLst/>
                <a:latin typeface="+mn-lt"/>
                <a:ea typeface="+mn-ea"/>
                <a:cs typeface="+mn-cs"/>
              </a:rPr>
              <a:t>Soustředíme se zde na to, co čáky čeká po odchodu ze základní školy, zaměřujeme se na téma dospělosti a toho, co pro žáky tento pojem znamená a také zde probíhá předání pozitivní zpětné vazby mezi spolužáky formou interaktivních technik.</a:t>
            </a:r>
          </a:p>
          <a:p>
            <a:pPr marL="285750" indent="-285750">
              <a:buFontTx/>
              <a:buChar char="-"/>
            </a:pPr>
            <a:endParaRPr lang="cs-CZ" dirty="0"/>
          </a:p>
        </p:txBody>
      </p:sp>
      <p:sp>
        <p:nvSpPr>
          <p:cNvPr id="4" name="Zástupný symbol pro číslo snímku 3"/>
          <p:cNvSpPr>
            <a:spLocks noGrp="1"/>
          </p:cNvSpPr>
          <p:nvPr>
            <p:ph type="sldNum" sz="quarter" idx="10"/>
          </p:nvPr>
        </p:nvSpPr>
        <p:spPr/>
        <p:txBody>
          <a:bodyPr/>
          <a:lstStyle/>
          <a:p>
            <a:fld id="{78DA6F6D-0DA3-40E0-A7EC-6A946DCF190C}" type="slidenum">
              <a:rPr lang="cs-CZ" smtClean="0"/>
              <a:pPr/>
              <a:t>13</a:t>
            </a:fld>
            <a:endParaRPr lang="cs-CZ" dirty="0"/>
          </a:p>
        </p:txBody>
      </p:sp>
    </p:spTree>
    <p:extLst>
      <p:ext uri="{BB962C8B-B14F-4D97-AF65-F5344CB8AC3E}">
        <p14:creationId xmlns:p14="http://schemas.microsoft.com/office/powerpoint/2010/main" val="260500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baseline="0" dirty="0" smtClean="0"/>
              <a:t>naše programy jsou interaktivní a spojují tedy různou míru práce diskuzní, pohybové, výtvarné a dramatické. Zde můžete vidět ukázky právě z technik výtvarných nebo „psacích“, a to jak z 1., tak z 2. stupně. Nalevo je obrys člověka, je to technika, kterou používáme v různě tematicky zaměřených programech, taky zrovna téma „změny“, a na které žáci demonstrují různé pocity, které může člověk během změny zažívat. </a:t>
            </a:r>
          </a:p>
          <a:p>
            <a:r>
              <a:rPr lang="cs-CZ" baseline="0" dirty="0" smtClean="0"/>
              <a:t>Na prostředním snímku je vyobrazena technika, která výtvarně zpracovává téma dospívání a konkrétně to, nakolik se žáci cítí být dítětem a na kolik už se cítí být dospělým, které otevírá téma konce povinné školní docházky a dospívání.</a:t>
            </a:r>
          </a:p>
          <a:p>
            <a:r>
              <a:rPr lang="cs-CZ" baseline="0" dirty="0" smtClean="0"/>
              <a:t>Napravo je potom zachycena technika z programu práce s agresí, který je určen pro žáky prvního stupně, a kde se žáci zamýšlí nad tím, co je naštvalo nebo kvůli čemu se nejčastěji hádají s kamarády a tyto věci poté lepí do velkého pytle. Technika projektivně ukazuje, jak by se dalo se starostmi vypořádat a v diskuzi otevírá možnosti a strategie řešení agrese.</a:t>
            </a:r>
            <a:endParaRPr lang="cs-CZ" dirty="0"/>
          </a:p>
        </p:txBody>
      </p:sp>
      <p:sp>
        <p:nvSpPr>
          <p:cNvPr id="4" name="Zástupný symbol pro číslo snímku 3"/>
          <p:cNvSpPr>
            <a:spLocks noGrp="1"/>
          </p:cNvSpPr>
          <p:nvPr>
            <p:ph type="sldNum" sz="quarter" idx="10"/>
          </p:nvPr>
        </p:nvSpPr>
        <p:spPr/>
        <p:txBody>
          <a:bodyPr/>
          <a:lstStyle/>
          <a:p>
            <a:fld id="{78DA6F6D-0DA3-40E0-A7EC-6A946DCF190C}" type="slidenum">
              <a:rPr lang="cs-CZ" smtClean="0"/>
              <a:pPr/>
              <a:t>14</a:t>
            </a:fld>
            <a:endParaRPr lang="cs-CZ" dirty="0"/>
          </a:p>
        </p:txBody>
      </p:sp>
    </p:spTree>
    <p:extLst>
      <p:ext uri="{BB962C8B-B14F-4D97-AF65-F5344CB8AC3E}">
        <p14:creationId xmlns:p14="http://schemas.microsoft.com/office/powerpoint/2010/main" val="35439449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smtClean="0"/>
              <a:t>Zde</a:t>
            </a:r>
            <a:r>
              <a:rPr lang="cs-CZ" baseline="0" dirty="0" smtClean="0"/>
              <a:t> můžete vidět graf s četností objednávaných témat pro rok 2020/2021, který je ilustrativní, ale zároveň ukazuje, jaká témata se v průměru objednávají nejvíce. </a:t>
            </a:r>
          </a:p>
          <a:p>
            <a:r>
              <a:rPr lang="cs-CZ" baseline="0" dirty="0" smtClean="0"/>
              <a:t>Pro první stupeň, jak můžete vidět, jsou to zejména programy tematicky zaměřené na vztahy ve třídě, případně bezpečný pohyb na internetu.</a:t>
            </a:r>
            <a:endParaRPr lang="cs-CZ" dirty="0"/>
          </a:p>
        </p:txBody>
      </p:sp>
      <p:sp>
        <p:nvSpPr>
          <p:cNvPr id="4" name="Zástupný symbol pro číslo snímku 3"/>
          <p:cNvSpPr>
            <a:spLocks noGrp="1"/>
          </p:cNvSpPr>
          <p:nvPr>
            <p:ph type="sldNum" sz="quarter" idx="10"/>
          </p:nvPr>
        </p:nvSpPr>
        <p:spPr/>
        <p:txBody>
          <a:bodyPr/>
          <a:lstStyle/>
          <a:p>
            <a:fld id="{78DA6F6D-0DA3-40E0-A7EC-6A946DCF190C}" type="slidenum">
              <a:rPr lang="cs-CZ" smtClean="0"/>
              <a:pPr/>
              <a:t>15</a:t>
            </a:fld>
            <a:endParaRPr lang="cs-CZ" dirty="0"/>
          </a:p>
        </p:txBody>
      </p:sp>
    </p:spTree>
    <p:extLst>
      <p:ext uri="{BB962C8B-B14F-4D97-AF65-F5344CB8AC3E}">
        <p14:creationId xmlns:p14="http://schemas.microsoft.com/office/powerpoint/2010/main" val="7708904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300" kern="1200" dirty="0" smtClean="0">
                <a:solidFill>
                  <a:schemeClr val="tx1"/>
                </a:solidFill>
                <a:effectLst/>
                <a:latin typeface="+mn-lt"/>
                <a:ea typeface="+mn-ea"/>
                <a:cs typeface="+mn-cs"/>
              </a:rPr>
              <a:t>Na uvedeném grafu můžete vidět přibližnou častost objednávaných témat za minulý </a:t>
            </a:r>
            <a:r>
              <a:rPr lang="cs-CZ" sz="1300" b="1" kern="1200" dirty="0" smtClean="0">
                <a:solidFill>
                  <a:schemeClr val="tx1"/>
                </a:solidFill>
                <a:effectLst/>
                <a:latin typeface="+mn-lt"/>
                <a:ea typeface="+mn-ea"/>
                <a:cs typeface="+mn-cs"/>
              </a:rPr>
              <a:t>školní rok.</a:t>
            </a:r>
          </a:p>
          <a:p>
            <a:r>
              <a:rPr lang="cs-CZ" sz="1300" b="1" kern="1200" dirty="0" smtClean="0">
                <a:solidFill>
                  <a:schemeClr val="tx1"/>
                </a:solidFill>
                <a:effectLst/>
                <a:latin typeface="+mn-lt"/>
                <a:ea typeface="+mn-ea"/>
                <a:cs typeface="+mn-cs"/>
              </a:rPr>
              <a:t> Za minulý školní rok byly </a:t>
            </a:r>
            <a:r>
              <a:rPr lang="cs-CZ" sz="1300" b="1" kern="1200" dirty="0" err="1" smtClean="0">
                <a:solidFill>
                  <a:schemeClr val="tx1"/>
                </a:solidFill>
                <a:effectLst/>
                <a:latin typeface="+mn-lt"/>
                <a:ea typeface="+mn-ea"/>
                <a:cs typeface="+mn-cs"/>
              </a:rPr>
              <a:t>nejobjednávanější</a:t>
            </a:r>
            <a:r>
              <a:rPr lang="cs-CZ" sz="1300" b="1" kern="1200" dirty="0" smtClean="0">
                <a:solidFill>
                  <a:schemeClr val="tx1"/>
                </a:solidFill>
                <a:effectLst/>
                <a:latin typeface="+mn-lt"/>
                <a:ea typeface="+mn-ea"/>
                <a:cs typeface="+mn-cs"/>
              </a:rPr>
              <a:t> tyto témata: </a:t>
            </a:r>
            <a:r>
              <a:rPr lang="cs-CZ" sz="1300" kern="1200" dirty="0" smtClean="0">
                <a:solidFill>
                  <a:schemeClr val="tx1"/>
                </a:solidFill>
                <a:effectLst/>
                <a:latin typeface="+mn-lt"/>
                <a:ea typeface="+mn-ea"/>
                <a:cs typeface="+mn-cs"/>
              </a:rPr>
              <a:t>Zážitkový blok na podporu spolupráce v třídním kolektivu, kde se zaměřujeme především na techniky pro stmelení kolektivu. V těsném závěsu následně </a:t>
            </a:r>
            <a:r>
              <a:rPr lang="cs-CZ" sz="1300" b="1" kern="1200" dirty="0" smtClean="0">
                <a:solidFill>
                  <a:schemeClr val="tx1"/>
                </a:solidFill>
                <a:effectLst/>
                <a:latin typeface="+mn-lt"/>
                <a:ea typeface="+mn-ea"/>
                <a:cs typeface="+mn-cs"/>
              </a:rPr>
              <a:t>Závislostní chování – nelátkové závislosti</a:t>
            </a:r>
            <a:r>
              <a:rPr lang="cs-CZ" sz="1300" kern="1200" dirty="0" smtClean="0">
                <a:solidFill>
                  <a:schemeClr val="tx1"/>
                </a:solidFill>
                <a:effectLst/>
                <a:latin typeface="+mn-lt"/>
                <a:ea typeface="+mn-ea"/>
                <a:cs typeface="+mn-cs"/>
              </a:rPr>
              <a:t>, které se zabývá uvědoměním si hranic mezi běžným užíváním a závislostí, rizik spojených s častým užíváním PC, hraním hazardních her, komunikací po síti apod. Za tímto tématem se velmi často objednávalo téma také </a:t>
            </a:r>
            <a:r>
              <a:rPr lang="cs-CZ" sz="1300" b="1" kern="1200" dirty="0" smtClean="0">
                <a:solidFill>
                  <a:schemeClr val="tx1"/>
                </a:solidFill>
                <a:effectLst/>
                <a:latin typeface="+mn-lt"/>
                <a:ea typeface="+mn-ea"/>
                <a:cs typeface="+mn-cs"/>
              </a:rPr>
              <a:t>Prevence agrese a šikany, Prevence rizikového sexuálního chování, prevence HIV/AIDS</a:t>
            </a:r>
            <a:r>
              <a:rPr lang="cs-CZ" sz="1300" kern="1200" dirty="0" smtClean="0">
                <a:solidFill>
                  <a:schemeClr val="tx1"/>
                </a:solidFill>
                <a:effectLst/>
                <a:latin typeface="+mn-lt"/>
                <a:ea typeface="+mn-ea"/>
                <a:cs typeface="+mn-cs"/>
              </a:rPr>
              <a:t>, které nejen informuje o rizicích spojených se sexuálním životem, ale také podporuje žáky ve schopnosti navazovat zdravé vztahy mimo rodinu, svobodně se rozhodovat a odolávat skupinovému tlaku. </a:t>
            </a:r>
            <a:endParaRPr lang="cs-CZ" dirty="0"/>
          </a:p>
        </p:txBody>
      </p:sp>
      <p:sp>
        <p:nvSpPr>
          <p:cNvPr id="4" name="Zástupný symbol pro číslo snímku 3"/>
          <p:cNvSpPr>
            <a:spLocks noGrp="1"/>
          </p:cNvSpPr>
          <p:nvPr>
            <p:ph type="sldNum" sz="quarter" idx="10"/>
          </p:nvPr>
        </p:nvSpPr>
        <p:spPr/>
        <p:txBody>
          <a:bodyPr/>
          <a:lstStyle/>
          <a:p>
            <a:fld id="{78DA6F6D-0DA3-40E0-A7EC-6A946DCF190C}" type="slidenum">
              <a:rPr lang="cs-CZ" smtClean="0"/>
              <a:pPr/>
              <a:t>16</a:t>
            </a:fld>
            <a:endParaRPr lang="cs-CZ" dirty="0"/>
          </a:p>
        </p:txBody>
      </p:sp>
    </p:spTree>
    <p:extLst>
      <p:ext uri="{BB962C8B-B14F-4D97-AF65-F5344CB8AC3E}">
        <p14:creationId xmlns:p14="http://schemas.microsoft.com/office/powerpoint/2010/main" val="23823917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78DA6F6D-0DA3-40E0-A7EC-6A946DCF190C}" type="slidenum">
              <a:rPr lang="cs-CZ" smtClean="0"/>
              <a:pPr/>
              <a:t>17</a:t>
            </a:fld>
            <a:endParaRPr lang="cs-CZ" dirty="0"/>
          </a:p>
        </p:txBody>
      </p:sp>
    </p:spTree>
    <p:extLst>
      <p:ext uri="{BB962C8B-B14F-4D97-AF65-F5344CB8AC3E}">
        <p14:creationId xmlns:p14="http://schemas.microsoft.com/office/powerpoint/2010/main" val="18510634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marL="0" marR="0" lvl="0" indent="0" algn="l" defTabSz="995690" rtl="0" eaLnBrk="1" fontAlgn="auto" latinLnBrk="0" hangingPunct="1">
              <a:lnSpc>
                <a:spcPct val="100000"/>
              </a:lnSpc>
              <a:spcBef>
                <a:spcPts val="0"/>
              </a:spcBef>
              <a:spcAft>
                <a:spcPts val="0"/>
              </a:spcAft>
              <a:buClrTx/>
              <a:buSzTx/>
              <a:buFontTx/>
              <a:buNone/>
              <a:tabLst/>
              <a:defRPr/>
            </a:pPr>
            <a:r>
              <a:rPr lang="cs-CZ" sz="1400" dirty="0" smtClean="0"/>
              <a:t>Programy</a:t>
            </a:r>
            <a:r>
              <a:rPr lang="cs-CZ" sz="1400" baseline="0" dirty="0" smtClean="0"/>
              <a:t> primární prevence jsou strukturovány s ohledem na věk a konkrétní potřeby třídy. </a:t>
            </a:r>
            <a:r>
              <a:rPr lang="cs-CZ" sz="1400" dirty="0" smtClean="0"/>
              <a:t>Programy primární prevence rizikového chování na </a:t>
            </a:r>
            <a:r>
              <a:rPr lang="cs-CZ" sz="1400" b="1" dirty="0" smtClean="0"/>
              <a:t>1. stupni základních škol </a:t>
            </a:r>
            <a:r>
              <a:rPr lang="cs-CZ" sz="1400" dirty="0" smtClean="0"/>
              <a:t>mají délku </a:t>
            </a:r>
            <a:r>
              <a:rPr lang="cs-CZ" sz="1400" b="1" dirty="0" smtClean="0"/>
              <a:t>2 vyučovací hodiny</a:t>
            </a:r>
            <a:r>
              <a:rPr lang="cs-CZ" sz="1400" dirty="0" smtClean="0"/>
              <a:t>, na </a:t>
            </a:r>
            <a:r>
              <a:rPr lang="cs-CZ" sz="1400" b="1" dirty="0" smtClean="0"/>
              <a:t>2. stupni ZŠ a na SŠ</a:t>
            </a:r>
            <a:r>
              <a:rPr lang="cs-CZ" sz="1400" dirty="0" smtClean="0"/>
              <a:t> délku </a:t>
            </a:r>
            <a:r>
              <a:rPr lang="cs-CZ" sz="1400" b="1" dirty="0" smtClean="0"/>
              <a:t>2 – 4 vyučovací hodiny</a:t>
            </a:r>
            <a:r>
              <a:rPr lang="cs-CZ" sz="1400" b="0" dirty="0" smtClean="0"/>
              <a:t>. </a:t>
            </a:r>
            <a:r>
              <a:rPr lang="cs-CZ" sz="1400" dirty="0" smtClean="0"/>
              <a:t>Každému programu předchází </a:t>
            </a:r>
            <a:r>
              <a:rPr lang="cs-CZ" sz="1400" b="1" dirty="0" smtClean="0"/>
              <a:t>konzultace s třídním pedagogem/metodikem prevence</a:t>
            </a:r>
            <a:r>
              <a:rPr lang="cs-CZ" sz="1400" dirty="0" smtClean="0"/>
              <a:t>, jejímž obsahem je předání informací o žácích a o aktuálním naladění třídy. Další konzultace s pedagogem/školním metodikem prevence probíhá </a:t>
            </a:r>
            <a:r>
              <a:rPr lang="cs-CZ" sz="1400" b="1" dirty="0" smtClean="0"/>
              <a:t>bezprostředně po skončení programu.</a:t>
            </a:r>
            <a:r>
              <a:rPr lang="cs-CZ" sz="1400" b="0" baseline="0" dirty="0" smtClean="0"/>
              <a:t> </a:t>
            </a:r>
            <a:r>
              <a:rPr lang="cs-CZ" sz="1400" dirty="0" smtClean="0"/>
              <a:t>Je také žádoucí, aby tento pedagog byl přítomen po celou dobu programu ve třídě a pasivně či aktivně se programu účastnil.</a:t>
            </a:r>
            <a:r>
              <a:rPr lang="cs-CZ" sz="1400" i="1" dirty="0" smtClean="0"/>
              <a:t> A to zejména z toho důvodu, že pedagog by měl třídu znát, vědět o jednotlivých specifikacích daných žáků a v případě potřeby být nápomocen lektorům primární prevence. </a:t>
            </a:r>
          </a:p>
          <a:p>
            <a:pPr marL="0" marR="0" lvl="0" indent="0" algn="l" defTabSz="995690" rtl="0" eaLnBrk="1" fontAlgn="auto" latinLnBrk="0" hangingPunct="1">
              <a:lnSpc>
                <a:spcPct val="100000"/>
              </a:lnSpc>
              <a:spcBef>
                <a:spcPts val="0"/>
              </a:spcBef>
              <a:spcAft>
                <a:spcPts val="0"/>
              </a:spcAft>
              <a:buClrTx/>
              <a:buSzTx/>
              <a:buFontTx/>
              <a:buNone/>
              <a:tabLst/>
              <a:defRPr/>
            </a:pPr>
            <a:r>
              <a:rPr lang="cs-CZ" sz="1400" dirty="0" smtClean="0"/>
              <a:t>Programy jsou vedeny </a:t>
            </a:r>
            <a:r>
              <a:rPr lang="cs-CZ" sz="1400" b="1" dirty="0" smtClean="0"/>
              <a:t>interaktivní formou </a:t>
            </a:r>
            <a:r>
              <a:rPr lang="cs-CZ" sz="1400" dirty="0" smtClean="0"/>
              <a:t>za využití </a:t>
            </a:r>
            <a:r>
              <a:rPr lang="cs-CZ" sz="1400" b="1" dirty="0" smtClean="0"/>
              <a:t>psychosociálních technik </a:t>
            </a:r>
            <a:r>
              <a:rPr lang="cs-CZ" sz="1400" dirty="0" smtClean="0"/>
              <a:t>(výtvarných, diskuzních, pohybových aj.). Žáci jsou aktivně zapojováni do děje, pracují individuálně i ve skupinách.</a:t>
            </a:r>
            <a:r>
              <a:rPr lang="cs-CZ" sz="1400" baseline="0" dirty="0" smtClean="0"/>
              <a:t> Pracujeme vždy v lektorské dvojici, ať už v rámci našeho interního týmu nebo externích lektorů. </a:t>
            </a:r>
          </a:p>
          <a:p>
            <a:pPr marL="0" marR="0" lvl="0" indent="0" algn="l" defTabSz="995690" rtl="0" eaLnBrk="1" fontAlgn="auto" latinLnBrk="0" hangingPunct="1">
              <a:lnSpc>
                <a:spcPct val="100000"/>
              </a:lnSpc>
              <a:spcBef>
                <a:spcPts val="0"/>
              </a:spcBef>
              <a:spcAft>
                <a:spcPts val="0"/>
              </a:spcAft>
              <a:buClrTx/>
              <a:buSzTx/>
              <a:buFontTx/>
              <a:buNone/>
              <a:tabLst/>
              <a:defRPr/>
            </a:pPr>
            <a:r>
              <a:rPr lang="cs-CZ" sz="1400" dirty="0" smtClean="0"/>
              <a:t>Podkladem pro realizaci preventivních programů jsou </a:t>
            </a:r>
            <a:r>
              <a:rPr lang="cs-CZ" sz="1400" b="1" dirty="0" smtClean="0"/>
              <a:t>metodiky programů všeobecné primární prevence, které jsou průběžně aktualizovány</a:t>
            </a:r>
            <a:r>
              <a:rPr lang="cs-CZ" sz="1400" b="1" baseline="0" dirty="0" smtClean="0"/>
              <a:t>.</a:t>
            </a:r>
            <a:endParaRPr lang="cs-CZ" sz="1400" i="1" dirty="0" smtClean="0"/>
          </a:p>
          <a:p>
            <a:endParaRPr lang="cs-CZ" dirty="0"/>
          </a:p>
        </p:txBody>
      </p:sp>
      <p:sp>
        <p:nvSpPr>
          <p:cNvPr id="4" name="Zástupný symbol pro číslo snímku 3"/>
          <p:cNvSpPr>
            <a:spLocks noGrp="1"/>
          </p:cNvSpPr>
          <p:nvPr>
            <p:ph type="sldNum" sz="quarter" idx="10"/>
          </p:nvPr>
        </p:nvSpPr>
        <p:spPr/>
        <p:txBody>
          <a:bodyPr/>
          <a:lstStyle/>
          <a:p>
            <a:fld id="{78DA6F6D-0DA3-40E0-A7EC-6A946DCF190C}" type="slidenum">
              <a:rPr lang="cs-CZ" smtClean="0"/>
              <a:pPr/>
              <a:t>18</a:t>
            </a:fld>
            <a:endParaRPr lang="cs-CZ" dirty="0"/>
          </a:p>
        </p:txBody>
      </p:sp>
    </p:spTree>
    <p:extLst>
      <p:ext uri="{BB962C8B-B14F-4D97-AF65-F5344CB8AC3E}">
        <p14:creationId xmlns:p14="http://schemas.microsoft.com/office/powerpoint/2010/main" val="34914977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400" kern="1200" dirty="0" smtClean="0">
                <a:solidFill>
                  <a:schemeClr val="tx1"/>
                </a:solidFill>
                <a:effectLst/>
                <a:latin typeface="+mn-lt"/>
                <a:ea typeface="+mn-ea"/>
                <a:cs typeface="+mn-cs"/>
              </a:rPr>
              <a:t>Během klasických programů ve třídách pracujeme v </a:t>
            </a:r>
            <a:r>
              <a:rPr lang="cs-CZ" sz="1400" b="1" kern="1200" dirty="0" smtClean="0">
                <a:solidFill>
                  <a:schemeClr val="tx1"/>
                </a:solidFill>
                <a:effectLst/>
                <a:latin typeface="+mn-lt"/>
                <a:ea typeface="+mn-ea"/>
                <a:cs typeface="+mn-cs"/>
              </a:rPr>
              <a:t>komunitním</a:t>
            </a:r>
            <a:r>
              <a:rPr lang="cs-CZ" sz="1400" kern="1200" dirty="0" smtClean="0">
                <a:solidFill>
                  <a:schemeClr val="tx1"/>
                </a:solidFill>
                <a:effectLst/>
                <a:latin typeface="+mn-lt"/>
                <a:ea typeface="+mn-ea"/>
                <a:cs typeface="+mn-cs"/>
              </a:rPr>
              <a:t> </a:t>
            </a:r>
            <a:r>
              <a:rPr lang="cs-CZ" sz="1400" b="1" kern="1200" dirty="0" smtClean="0">
                <a:solidFill>
                  <a:schemeClr val="tx1"/>
                </a:solidFill>
                <a:effectLst/>
                <a:latin typeface="+mn-lt"/>
                <a:ea typeface="+mn-ea"/>
                <a:cs typeface="+mn-cs"/>
              </a:rPr>
              <a:t>kruhu</a:t>
            </a:r>
            <a:r>
              <a:rPr lang="cs-CZ" sz="1400" kern="1200" dirty="0" smtClean="0">
                <a:solidFill>
                  <a:schemeClr val="tx1"/>
                </a:solidFill>
                <a:effectLst/>
                <a:latin typeface="+mn-lt"/>
                <a:ea typeface="+mn-ea"/>
                <a:cs typeface="+mn-cs"/>
              </a:rPr>
              <a:t>, při kterém zúčastnění sedí vedle sebe a všichni mají stejné postavení, včetně lektorů.</a:t>
            </a:r>
            <a:r>
              <a:rPr lang="cs-CZ" sz="1400" kern="1200" baseline="0" dirty="0" smtClean="0">
                <a:solidFill>
                  <a:schemeClr val="tx1"/>
                </a:solidFill>
                <a:effectLst/>
                <a:latin typeface="+mn-lt"/>
                <a:ea typeface="+mn-ea"/>
                <a:cs typeface="+mn-cs"/>
              </a:rPr>
              <a:t> </a:t>
            </a:r>
            <a:r>
              <a:rPr lang="cs-CZ" sz="1400" kern="1200" dirty="0" smtClean="0">
                <a:solidFill>
                  <a:schemeClr val="tx1"/>
                </a:solidFill>
                <a:effectLst/>
                <a:latin typeface="+mn-lt"/>
                <a:ea typeface="+mn-ea"/>
                <a:cs typeface="+mn-cs"/>
              </a:rPr>
              <a:t>Při programech využíváme kombinaci aktivačních, hlavních a vedlejších technik. Důležitou a nezbytnou součástí hlavní i vedlejší techniky je </a:t>
            </a:r>
            <a:r>
              <a:rPr lang="cs-CZ" sz="1400" b="1" kern="1200" dirty="0" smtClean="0">
                <a:solidFill>
                  <a:schemeClr val="tx1"/>
                </a:solidFill>
                <a:effectLst/>
                <a:latin typeface="+mn-lt"/>
                <a:ea typeface="+mn-ea"/>
                <a:cs typeface="+mn-cs"/>
              </a:rPr>
              <a:t>reflexe</a:t>
            </a:r>
            <a:r>
              <a:rPr lang="cs-CZ" sz="1400" kern="1200" dirty="0" smtClean="0">
                <a:solidFill>
                  <a:schemeClr val="tx1"/>
                </a:solidFill>
                <a:effectLst/>
                <a:latin typeface="+mn-lt"/>
                <a:ea typeface="+mn-ea"/>
                <a:cs typeface="+mn-cs"/>
              </a:rPr>
              <a:t>, tedy rozbor techniky, která ponechává prostor pro její doznění. V závěru programu lektoři odpovídají na </a:t>
            </a:r>
            <a:r>
              <a:rPr lang="cs-CZ" sz="1400" b="1" kern="1200" dirty="0" smtClean="0">
                <a:solidFill>
                  <a:schemeClr val="tx1"/>
                </a:solidFill>
                <a:effectLst/>
                <a:latin typeface="+mn-lt"/>
                <a:ea typeface="+mn-ea"/>
                <a:cs typeface="+mn-cs"/>
              </a:rPr>
              <a:t>anonymní dotazy</a:t>
            </a:r>
            <a:r>
              <a:rPr lang="cs-CZ" sz="1400" kern="1200" dirty="0" smtClean="0">
                <a:solidFill>
                  <a:schemeClr val="tx1"/>
                </a:solidFill>
                <a:effectLst/>
                <a:latin typeface="+mn-lt"/>
                <a:ea typeface="+mn-ea"/>
                <a:cs typeface="+mn-cs"/>
              </a:rPr>
              <a:t>, které jim žáci během programu vložili do krabičky k tomu určené. Technika žákům umožňuje zeptat se i na to, na co by se přímo nezeptali.</a:t>
            </a:r>
          </a:p>
          <a:p>
            <a:endParaRPr lang="cs-CZ" sz="140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cs-CZ" sz="14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cs-CZ" sz="14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cs-CZ" sz="1400" kern="1200" dirty="0" smtClean="0">
              <a:solidFill>
                <a:schemeClr val="tx1"/>
              </a:solidFill>
              <a:effectLst/>
              <a:latin typeface="+mn-lt"/>
              <a:ea typeface="+mn-ea"/>
              <a:cs typeface="+mn-cs"/>
            </a:endParaRPr>
          </a:p>
          <a:p>
            <a:endParaRPr lang="cs-CZ" dirty="0" smtClean="0"/>
          </a:p>
          <a:p>
            <a:endParaRPr lang="cs-CZ" dirty="0"/>
          </a:p>
        </p:txBody>
      </p:sp>
      <p:sp>
        <p:nvSpPr>
          <p:cNvPr id="4" name="Zástupný symbol pro číslo snímku 3"/>
          <p:cNvSpPr>
            <a:spLocks noGrp="1"/>
          </p:cNvSpPr>
          <p:nvPr>
            <p:ph type="sldNum" sz="quarter" idx="10"/>
          </p:nvPr>
        </p:nvSpPr>
        <p:spPr/>
        <p:txBody>
          <a:bodyPr/>
          <a:lstStyle/>
          <a:p>
            <a:fld id="{78DA6F6D-0DA3-40E0-A7EC-6A946DCF190C}" type="slidenum">
              <a:rPr lang="cs-CZ" smtClean="0"/>
              <a:pPr/>
              <a:t>19</a:t>
            </a:fld>
            <a:endParaRPr lang="cs-CZ" dirty="0"/>
          </a:p>
        </p:txBody>
      </p:sp>
    </p:spTree>
    <p:extLst>
      <p:ext uri="{BB962C8B-B14F-4D97-AF65-F5344CB8AC3E}">
        <p14:creationId xmlns:p14="http://schemas.microsoft.com/office/powerpoint/2010/main" val="40927810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Prezentace bude rozdělena do několika sekcí a sice vývoj programů</a:t>
            </a:r>
            <a:r>
              <a:rPr lang="cs-CZ" baseline="0" dirty="0" smtClean="0"/>
              <a:t> VPP v čase do dnešní podoby, současnost a programy VPP tak, jak je realizujeme dnes, příklady dobré praxe ze ZŠ, a také vize programů do budoucna.</a:t>
            </a:r>
            <a:endParaRPr lang="cs-CZ" dirty="0"/>
          </a:p>
        </p:txBody>
      </p:sp>
      <p:sp>
        <p:nvSpPr>
          <p:cNvPr id="4" name="Zástupný symbol pro číslo snímku 3"/>
          <p:cNvSpPr>
            <a:spLocks noGrp="1"/>
          </p:cNvSpPr>
          <p:nvPr>
            <p:ph type="sldNum" sz="quarter" idx="10"/>
          </p:nvPr>
        </p:nvSpPr>
        <p:spPr/>
        <p:txBody>
          <a:bodyPr/>
          <a:lstStyle/>
          <a:p>
            <a:fld id="{78DA6F6D-0DA3-40E0-A7EC-6A946DCF190C}" type="slidenum">
              <a:rPr lang="cs-CZ" smtClean="0"/>
              <a:pPr/>
              <a:t>2</a:t>
            </a:fld>
            <a:endParaRPr lang="cs-CZ" dirty="0"/>
          </a:p>
        </p:txBody>
      </p:sp>
    </p:spTree>
    <p:extLst>
      <p:ext uri="{BB962C8B-B14F-4D97-AF65-F5344CB8AC3E}">
        <p14:creationId xmlns:p14="http://schemas.microsoft.com/office/powerpoint/2010/main" val="2215399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smtClean="0"/>
              <a:t>Na každém z našich</a:t>
            </a:r>
            <a:r>
              <a:rPr lang="cs-CZ" baseline="0" dirty="0" smtClean="0"/>
              <a:t> programů si s danou třídou také vytváříme vlastní pravidla, která mohou mít různou podobu. Na této fotce jsou vytvořená pravidla jedním z našich externích lektorů.</a:t>
            </a:r>
            <a:endParaRPr lang="cs-CZ" dirty="0"/>
          </a:p>
        </p:txBody>
      </p:sp>
      <p:sp>
        <p:nvSpPr>
          <p:cNvPr id="4" name="Zástupný symbol pro číslo snímku 3"/>
          <p:cNvSpPr>
            <a:spLocks noGrp="1"/>
          </p:cNvSpPr>
          <p:nvPr>
            <p:ph type="sldNum" sz="quarter" idx="10"/>
          </p:nvPr>
        </p:nvSpPr>
        <p:spPr/>
        <p:txBody>
          <a:bodyPr/>
          <a:lstStyle/>
          <a:p>
            <a:fld id="{78DA6F6D-0DA3-40E0-A7EC-6A946DCF190C}" type="slidenum">
              <a:rPr lang="cs-CZ" smtClean="0"/>
              <a:pPr/>
              <a:t>20</a:t>
            </a:fld>
            <a:endParaRPr lang="cs-CZ" dirty="0"/>
          </a:p>
        </p:txBody>
      </p:sp>
    </p:spTree>
    <p:extLst>
      <p:ext uri="{BB962C8B-B14F-4D97-AF65-F5344CB8AC3E}">
        <p14:creationId xmlns:p14="http://schemas.microsoft.com/office/powerpoint/2010/main" val="26805480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marL="0" marR="0" lvl="0" indent="0" algn="l" defTabSz="995690" rtl="0" eaLnBrk="1" fontAlgn="auto" latinLnBrk="0" hangingPunct="1">
              <a:lnSpc>
                <a:spcPct val="100000"/>
              </a:lnSpc>
              <a:spcBef>
                <a:spcPts val="0"/>
              </a:spcBef>
              <a:spcAft>
                <a:spcPts val="0"/>
              </a:spcAft>
              <a:buClrTx/>
              <a:buSzTx/>
              <a:buFontTx/>
              <a:buNone/>
              <a:tabLst/>
              <a:defRPr/>
            </a:pPr>
            <a:r>
              <a:rPr lang="cs-CZ" sz="1300" kern="1200" dirty="0" smtClean="0">
                <a:solidFill>
                  <a:schemeClr val="tx1"/>
                </a:solidFill>
                <a:effectLst/>
                <a:latin typeface="+mn-lt"/>
                <a:ea typeface="+mn-ea"/>
                <a:cs typeface="+mn-cs"/>
              </a:rPr>
              <a:t> Je pro nás klíčové dbát na specifika žáků a pro každou skupinu připravovat program na míru, a to nejen z hlediska probíraných témat, která si volí každá škola dle svého uvážení, ale také z hlediska věku a vyspělosti žáků dané třídy. Proto také práce s různými věkovými skupinami má v primární prevenci svá specifika. Pro práci s kolektivem mladších žáků – žáků prvního stupně, jsou důležité zejména faktory jako</a:t>
            </a:r>
            <a:r>
              <a:rPr lang="cs-CZ" sz="1300" kern="1200" baseline="0" dirty="0" smtClean="0">
                <a:solidFill>
                  <a:schemeClr val="tx1"/>
                </a:solidFill>
                <a:effectLst/>
                <a:latin typeface="+mn-lt"/>
                <a:ea typeface="+mn-ea"/>
                <a:cs typeface="+mn-cs"/>
              </a:rPr>
              <a:t> </a:t>
            </a:r>
            <a:r>
              <a:rPr lang="cs-CZ" sz="1200" kern="1200" dirty="0" smtClean="0">
                <a:solidFill>
                  <a:schemeClr val="tx1"/>
                </a:solidFill>
                <a:effectLst/>
                <a:latin typeface="+mn-lt"/>
                <a:ea typeface="+mn-ea"/>
                <a:cs typeface="+mn-cs"/>
              </a:rPr>
              <a:t>zařazovat do programu </a:t>
            </a:r>
            <a:r>
              <a:rPr lang="cs-CZ" sz="1200" b="1" kern="1200" dirty="0" smtClean="0">
                <a:solidFill>
                  <a:schemeClr val="tx1"/>
                </a:solidFill>
                <a:effectLst/>
                <a:latin typeface="+mn-lt"/>
                <a:ea typeface="+mn-ea"/>
                <a:cs typeface="+mn-cs"/>
              </a:rPr>
              <a:t>kratší hravé aktivity a prokládat je nepříliš zdlouhavými diskuzemi</a:t>
            </a:r>
            <a:r>
              <a:rPr lang="cs-CZ" sz="1200" kern="1200" dirty="0" smtClean="0">
                <a:solidFill>
                  <a:schemeClr val="tx1"/>
                </a:solidFill>
                <a:effectLst/>
                <a:latin typeface="+mn-lt"/>
                <a:ea typeface="+mn-ea"/>
                <a:cs typeface="+mn-cs"/>
              </a:rPr>
              <a:t>.  Na 1. stupni ZŠ se proto zaměřujeme také </a:t>
            </a:r>
            <a:r>
              <a:rPr lang="cs-CZ" sz="1200" b="1" kern="1200" dirty="0" smtClean="0">
                <a:solidFill>
                  <a:schemeClr val="tx1"/>
                </a:solidFill>
                <a:effectLst/>
                <a:latin typeface="+mn-lt"/>
                <a:ea typeface="+mn-ea"/>
                <a:cs typeface="+mn-cs"/>
              </a:rPr>
              <a:t>na střídání aktivit, větší interaktivitu, dodržování pravidel a hranic.</a:t>
            </a:r>
            <a:r>
              <a:rPr lang="cs-CZ" sz="1200" kern="1200" dirty="0" smtClean="0">
                <a:solidFill>
                  <a:schemeClr val="tx1"/>
                </a:solidFill>
                <a:effectLst/>
                <a:latin typeface="+mn-lt"/>
                <a:ea typeface="+mn-ea"/>
                <a:cs typeface="+mn-cs"/>
              </a:rPr>
              <a:t> </a:t>
            </a:r>
          </a:p>
          <a:p>
            <a:pPr marL="0" marR="0" lvl="0" indent="0" algn="l" defTabSz="995690" rtl="0" eaLnBrk="1" fontAlgn="auto" latinLnBrk="0" hangingPunct="1">
              <a:lnSpc>
                <a:spcPct val="100000"/>
              </a:lnSpc>
              <a:spcBef>
                <a:spcPts val="0"/>
              </a:spcBef>
              <a:spcAft>
                <a:spcPts val="0"/>
              </a:spcAft>
              <a:buClrTx/>
              <a:buSzTx/>
              <a:buFontTx/>
              <a:buNone/>
              <a:tabLst/>
              <a:defRPr/>
            </a:pPr>
            <a:r>
              <a:rPr lang="cs-CZ" sz="1200" kern="1200" dirty="0" smtClean="0">
                <a:solidFill>
                  <a:schemeClr val="tx1"/>
                </a:solidFill>
                <a:effectLst/>
                <a:latin typeface="+mn-lt"/>
                <a:ea typeface="+mn-ea"/>
                <a:cs typeface="+mn-cs"/>
              </a:rPr>
              <a:t>Diskuze, které jsou nedílnou součástí všech našich programů, může naopak zvídavost mladších žáků prodlužovat a „rozmělňovat“, každý má potřebu podělit se o svou zkušenost. Na lektora je tak kladen nárok dokázat </a:t>
            </a:r>
            <a:r>
              <a:rPr lang="cs-CZ" sz="1200" b="1" kern="1200" dirty="0" smtClean="0">
                <a:solidFill>
                  <a:schemeClr val="tx1"/>
                </a:solidFill>
                <a:effectLst/>
                <a:latin typeface="+mn-lt"/>
                <a:ea typeface="+mn-ea"/>
                <a:cs typeface="+mn-cs"/>
              </a:rPr>
              <a:t>citlivě diskuzi ukončit</a:t>
            </a:r>
            <a:r>
              <a:rPr lang="cs-CZ" sz="1200" kern="1200" dirty="0" smtClean="0">
                <a:solidFill>
                  <a:schemeClr val="tx1"/>
                </a:solidFill>
                <a:effectLst/>
                <a:latin typeface="+mn-lt"/>
                <a:ea typeface="+mn-ea"/>
                <a:cs typeface="+mn-cs"/>
              </a:rPr>
              <a:t>, aniž by se žáci cítili nevyslyšeni.</a:t>
            </a:r>
          </a:p>
          <a:p>
            <a:endParaRPr lang="cs-CZ"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cs-CZ" sz="1200" b="1" kern="1200" dirty="0" smtClean="0">
                <a:solidFill>
                  <a:schemeClr val="tx1"/>
                </a:solidFill>
                <a:effectLst/>
                <a:latin typeface="+mn-lt"/>
                <a:ea typeface="+mn-ea"/>
                <a:cs typeface="+mn-cs"/>
              </a:rPr>
              <a:t>Jazyk upravujeme dle věku žáků, vysvětlujeme si s žáky jednotlivé pojmy a zadání aktivit. </a:t>
            </a:r>
            <a:endParaRPr lang="cs-CZ" dirty="0" smtClean="0"/>
          </a:p>
          <a:p>
            <a:r>
              <a:rPr lang="cs-CZ" dirty="0" smtClean="0"/>
              <a:t>Jemná</a:t>
            </a:r>
            <a:r>
              <a:rPr lang="cs-CZ" baseline="0" dirty="0" smtClean="0"/>
              <a:t> motorika – volíme takové techniky u kterých víme, že je žáci zvládnou.</a:t>
            </a:r>
            <a:endParaRPr lang="cs-CZ" dirty="0" smtClean="0"/>
          </a:p>
          <a:p>
            <a:endParaRPr lang="cs-CZ" dirty="0" smtClean="0"/>
          </a:p>
          <a:p>
            <a:endParaRPr lang="cs-CZ" dirty="0"/>
          </a:p>
        </p:txBody>
      </p:sp>
      <p:sp>
        <p:nvSpPr>
          <p:cNvPr id="4" name="Zástupný symbol pro číslo snímku 3"/>
          <p:cNvSpPr>
            <a:spLocks noGrp="1"/>
          </p:cNvSpPr>
          <p:nvPr>
            <p:ph type="sldNum" sz="quarter" idx="10"/>
          </p:nvPr>
        </p:nvSpPr>
        <p:spPr/>
        <p:txBody>
          <a:bodyPr/>
          <a:lstStyle/>
          <a:p>
            <a:fld id="{78DA6F6D-0DA3-40E0-A7EC-6A946DCF190C}" type="slidenum">
              <a:rPr lang="cs-CZ" smtClean="0"/>
              <a:pPr/>
              <a:t>21</a:t>
            </a:fld>
            <a:endParaRPr lang="cs-CZ" dirty="0"/>
          </a:p>
        </p:txBody>
      </p:sp>
    </p:spTree>
    <p:extLst>
      <p:ext uri="{BB962C8B-B14F-4D97-AF65-F5344CB8AC3E}">
        <p14:creationId xmlns:p14="http://schemas.microsoft.com/office/powerpoint/2010/main" val="12571143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lnSpcReduction="10000"/>
          </a:bodyPr>
          <a:lstStyle/>
          <a:p>
            <a:pPr marL="0" marR="0" lvl="0" indent="0" algn="l" defTabSz="995690" rtl="0" eaLnBrk="1" fontAlgn="auto" latinLnBrk="0" hangingPunct="1">
              <a:lnSpc>
                <a:spcPct val="100000"/>
              </a:lnSpc>
              <a:spcBef>
                <a:spcPts val="0"/>
              </a:spcBef>
              <a:spcAft>
                <a:spcPts val="0"/>
              </a:spcAft>
              <a:buClrTx/>
              <a:buSzTx/>
              <a:buFontTx/>
              <a:buNone/>
              <a:tabLst/>
              <a:defRPr/>
            </a:pPr>
            <a:r>
              <a:rPr lang="cs-CZ" sz="1300" kern="1200" dirty="0" smtClean="0">
                <a:solidFill>
                  <a:schemeClr val="tx1"/>
                </a:solidFill>
                <a:effectLst/>
                <a:latin typeface="+mn-lt"/>
                <a:ea typeface="+mn-ea"/>
                <a:cs typeface="+mn-cs"/>
              </a:rPr>
              <a:t>Jak lze předpokládat, programy na 2. stupni a SŠ se celkově liší od programů na 1. stupni. Programy jsou více diskuzní, převážně na SŠ, kde studenti také oceňují konkrétní příklady a data, přesto ale zůstávají stále interaktivní. </a:t>
            </a:r>
          </a:p>
          <a:p>
            <a:pPr marL="0" marR="0" lvl="0" indent="0" algn="l" defTabSz="995690" rtl="0" eaLnBrk="1" fontAlgn="auto" latinLnBrk="0" hangingPunct="1">
              <a:lnSpc>
                <a:spcPct val="100000"/>
              </a:lnSpc>
              <a:spcBef>
                <a:spcPts val="0"/>
              </a:spcBef>
              <a:spcAft>
                <a:spcPts val="0"/>
              </a:spcAft>
              <a:buClrTx/>
              <a:buSzTx/>
              <a:buFontTx/>
              <a:buNone/>
              <a:tabLst/>
              <a:defRPr/>
            </a:pPr>
            <a:r>
              <a:rPr lang="cs-CZ" sz="1300" kern="1200" dirty="0" smtClean="0">
                <a:solidFill>
                  <a:schemeClr val="tx1"/>
                </a:solidFill>
                <a:effectLst/>
                <a:latin typeface="+mn-lt"/>
                <a:ea typeface="+mn-ea"/>
                <a:cs typeface="+mn-cs"/>
              </a:rPr>
              <a:t>Obecně</a:t>
            </a:r>
            <a:r>
              <a:rPr lang="cs-CZ" sz="1300" kern="1200" baseline="0" dirty="0" smtClean="0">
                <a:solidFill>
                  <a:schemeClr val="tx1"/>
                </a:solidFill>
                <a:effectLst/>
                <a:latin typeface="+mn-lt"/>
                <a:ea typeface="+mn-ea"/>
                <a:cs typeface="+mn-cs"/>
              </a:rPr>
              <a:t> se v preventivních programech určených pro druhý stupeň a SŠ snažíme jednak </a:t>
            </a:r>
            <a:r>
              <a:rPr lang="cs-CZ" sz="1300" b="1" kern="1200" baseline="0" dirty="0" smtClean="0">
                <a:solidFill>
                  <a:schemeClr val="tx1"/>
                </a:solidFill>
                <a:effectLst/>
                <a:latin typeface="+mn-lt"/>
                <a:ea typeface="+mn-ea"/>
                <a:cs typeface="+mn-cs"/>
              </a:rPr>
              <a:t>nastavit si hranice</a:t>
            </a:r>
            <a:r>
              <a:rPr lang="cs-CZ" sz="1300" kern="1200" baseline="0" dirty="0" smtClean="0">
                <a:solidFill>
                  <a:schemeClr val="tx1"/>
                </a:solidFill>
                <a:effectLst/>
                <a:latin typeface="+mn-lt"/>
                <a:ea typeface="+mn-ea"/>
                <a:cs typeface="+mn-cs"/>
              </a:rPr>
              <a:t> – můžeme se totiž setkat také s odporem, </a:t>
            </a:r>
            <a:r>
              <a:rPr lang="cs-CZ" sz="1200" kern="1200" baseline="0" dirty="0" smtClean="0">
                <a:solidFill>
                  <a:schemeClr val="tx1"/>
                </a:solidFill>
                <a:effectLst/>
                <a:latin typeface="+mn-lt"/>
                <a:ea typeface="+mn-ea"/>
                <a:cs typeface="+mn-cs"/>
              </a:rPr>
              <a:t>s</a:t>
            </a:r>
            <a:r>
              <a:rPr lang="cs-CZ" sz="1200" dirty="0" smtClean="0"/>
              <a:t> odporem dále pracujeme, diskutujeme o důvodech negativního postoje žáků a dáváme jim prostor k vyjádření se. Vždy  s žáky</a:t>
            </a:r>
            <a:r>
              <a:rPr lang="cs-CZ" sz="1200" baseline="0" dirty="0" smtClean="0"/>
              <a:t> a studenty jednáme </a:t>
            </a:r>
            <a:r>
              <a:rPr lang="cs-CZ" sz="1200" b="1" baseline="0" dirty="0" smtClean="0"/>
              <a:t>respektujícím způsobem </a:t>
            </a:r>
            <a:r>
              <a:rPr lang="cs-CZ" sz="1200" baseline="0" dirty="0" smtClean="0"/>
              <a:t>a tímto způsobem jim předávat informace týkající se různých oblastí rizikového chování. </a:t>
            </a:r>
          </a:p>
          <a:p>
            <a:pPr marL="0" marR="0" lvl="0" indent="0" algn="l" defTabSz="995690" rtl="0" eaLnBrk="1" fontAlgn="auto" latinLnBrk="0" hangingPunct="1">
              <a:lnSpc>
                <a:spcPct val="100000"/>
              </a:lnSpc>
              <a:spcBef>
                <a:spcPts val="0"/>
              </a:spcBef>
              <a:spcAft>
                <a:spcPts val="0"/>
              </a:spcAft>
              <a:buClrTx/>
              <a:buSzTx/>
              <a:buFontTx/>
              <a:buNone/>
              <a:tabLst/>
              <a:defRPr/>
            </a:pPr>
            <a:endParaRPr lang="cs-CZ" sz="1200" kern="1200" baseline="0" dirty="0" smtClean="0">
              <a:solidFill>
                <a:schemeClr val="tx1"/>
              </a:solidFill>
              <a:effectLst/>
              <a:latin typeface="+mn-lt"/>
              <a:ea typeface="+mn-ea"/>
              <a:cs typeface="+mn-cs"/>
            </a:endParaRPr>
          </a:p>
          <a:p>
            <a:pPr marL="0" marR="0" lvl="0" indent="0" algn="l" defTabSz="995690" rtl="0" eaLnBrk="1" fontAlgn="auto" latinLnBrk="0" hangingPunct="1">
              <a:lnSpc>
                <a:spcPct val="100000"/>
              </a:lnSpc>
              <a:spcBef>
                <a:spcPts val="0"/>
              </a:spcBef>
              <a:spcAft>
                <a:spcPts val="0"/>
              </a:spcAft>
              <a:buClrTx/>
              <a:buSzTx/>
              <a:buFontTx/>
              <a:buNone/>
              <a:tabLst/>
              <a:defRPr/>
            </a:pPr>
            <a:r>
              <a:rPr lang="cs-CZ" sz="1300" kern="1200" dirty="0" smtClean="0">
                <a:solidFill>
                  <a:schemeClr val="tx1"/>
                </a:solidFill>
                <a:effectLst/>
                <a:latin typeface="+mn-lt"/>
                <a:ea typeface="+mn-ea"/>
                <a:cs typeface="+mn-cs"/>
              </a:rPr>
              <a:t>Žáci celkově v tomto věku tíhnou k častému sebehodnocení, někteří pak mohou mít obtíže s přijetím sebe sama, a proto zařazujeme do programu i aktivity posilující schopnost jedinců nalézt své silné stránky, umět se ocenit a vnímat svou hodnotu. Výrazně vysoce hodnocená je také tělesná atraktivita. V rámci prevence je potřeba s těmito nejistotami pracovat a normalizovat prodělávané změny. </a:t>
            </a:r>
          </a:p>
          <a:p>
            <a:r>
              <a:rPr lang="cs-CZ" sz="1300" kern="1200" dirty="0" smtClean="0">
                <a:solidFill>
                  <a:schemeClr val="tx1"/>
                </a:solidFill>
                <a:effectLst/>
                <a:latin typeface="+mn-lt"/>
                <a:ea typeface="+mn-ea"/>
                <a:cs typeface="+mn-cs"/>
              </a:rPr>
              <a:t>Zároveň si v tomto období jedinec uvědomuje vlastní sexualitu. V rámci prevence lze s žáky diskutovat o morálních aspektech věcí a posilovat schopnost nevidět svět černobíle a v krajních mezích.</a:t>
            </a:r>
          </a:p>
          <a:p>
            <a:r>
              <a:rPr lang="cs-CZ" sz="1300" kern="1200" dirty="0" smtClean="0">
                <a:solidFill>
                  <a:schemeClr val="tx1"/>
                </a:solidFill>
                <a:effectLst/>
                <a:latin typeface="+mn-lt"/>
                <a:ea typeface="+mn-ea"/>
                <a:cs typeface="+mn-cs"/>
              </a:rPr>
              <a:t>Vzhledem k tomu, že v tomto období jsou velmi silným aspektem vrstevníci, je třeba v rámci prevence s vrstevnickou skupinou a jejím potenciálem pracovat.  </a:t>
            </a:r>
            <a:r>
              <a:rPr lang="cs-CZ" sz="1300" b="1" kern="1200" dirty="0" smtClean="0">
                <a:solidFill>
                  <a:schemeClr val="tx1"/>
                </a:solidFill>
                <a:effectLst/>
                <a:latin typeface="+mn-lt"/>
                <a:ea typeface="+mn-ea"/>
                <a:cs typeface="+mn-cs"/>
              </a:rPr>
              <a:t>Vnímáme její důležitost a neznevažujeme ji</a:t>
            </a:r>
            <a:r>
              <a:rPr lang="cs-CZ" sz="1300" kern="1200" dirty="0" smtClean="0">
                <a:solidFill>
                  <a:schemeClr val="tx1"/>
                </a:solidFill>
                <a:effectLst/>
                <a:latin typeface="+mn-lt"/>
                <a:ea typeface="+mn-ea"/>
                <a:cs typeface="+mn-cs"/>
              </a:rPr>
              <a:t>. S žáky nicméně diskutujeme o vlivu vrstevnické skupiny na vlastní individualitu a snažíme se posilovat schopnost samostatného uvažování, vyjádření vlastního názoru.</a:t>
            </a:r>
            <a:endParaRPr lang="cs-CZ" sz="1200" dirty="0" smtClean="0"/>
          </a:p>
          <a:p>
            <a:pPr marL="0" marR="0" lvl="0" indent="0" algn="l" defTabSz="995690" rtl="0" eaLnBrk="1" fontAlgn="auto" latinLnBrk="0" hangingPunct="1">
              <a:lnSpc>
                <a:spcPct val="100000"/>
              </a:lnSpc>
              <a:spcBef>
                <a:spcPts val="0"/>
              </a:spcBef>
              <a:spcAft>
                <a:spcPts val="0"/>
              </a:spcAft>
              <a:buClrTx/>
              <a:buSzTx/>
              <a:buFontTx/>
              <a:buNone/>
              <a:tabLst/>
              <a:defRPr/>
            </a:pPr>
            <a:endParaRPr lang="cs-CZ" dirty="0"/>
          </a:p>
        </p:txBody>
      </p:sp>
      <p:sp>
        <p:nvSpPr>
          <p:cNvPr id="4" name="Zástupný symbol pro číslo snímku 3"/>
          <p:cNvSpPr>
            <a:spLocks noGrp="1"/>
          </p:cNvSpPr>
          <p:nvPr>
            <p:ph type="sldNum" sz="quarter" idx="10"/>
          </p:nvPr>
        </p:nvSpPr>
        <p:spPr/>
        <p:txBody>
          <a:bodyPr/>
          <a:lstStyle/>
          <a:p>
            <a:fld id="{78DA6F6D-0DA3-40E0-A7EC-6A946DCF190C}" type="slidenum">
              <a:rPr lang="cs-CZ" smtClean="0"/>
              <a:pPr/>
              <a:t>22</a:t>
            </a:fld>
            <a:endParaRPr lang="cs-CZ" dirty="0"/>
          </a:p>
        </p:txBody>
      </p:sp>
    </p:spTree>
    <p:extLst>
      <p:ext uri="{BB962C8B-B14F-4D97-AF65-F5344CB8AC3E}">
        <p14:creationId xmlns:p14="http://schemas.microsoft.com/office/powerpoint/2010/main" val="20818002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sz="1400" kern="1200" dirty="0" smtClean="0">
                <a:solidFill>
                  <a:schemeClr val="tx1"/>
                </a:solidFill>
                <a:effectLst/>
                <a:latin typeface="+mn-lt"/>
                <a:ea typeface="+mn-ea"/>
                <a:cs typeface="+mn-cs"/>
              </a:rPr>
              <a:t>Na prvním stupni mají dotazy určitá specifika, kterými jsou:</a:t>
            </a:r>
          </a:p>
          <a:p>
            <a:pPr lvl="0"/>
            <a:r>
              <a:rPr lang="cs-CZ" sz="1400" kern="1200" dirty="0" smtClean="0">
                <a:solidFill>
                  <a:schemeClr val="tx1"/>
                </a:solidFill>
                <a:effectLst/>
                <a:latin typeface="+mn-lt"/>
                <a:ea typeface="+mn-ea"/>
                <a:cs typeface="+mn-cs"/>
              </a:rPr>
              <a:t>Děti se často </a:t>
            </a:r>
            <a:r>
              <a:rPr lang="cs-CZ" sz="1400" b="1" kern="1200" dirty="0" smtClean="0">
                <a:solidFill>
                  <a:schemeClr val="tx1"/>
                </a:solidFill>
                <a:effectLst/>
                <a:latin typeface="+mn-lt"/>
                <a:ea typeface="+mn-ea"/>
                <a:cs typeface="+mn-cs"/>
              </a:rPr>
              <a:t>svěřují ohledně problémů s kamarády</a:t>
            </a:r>
            <a:r>
              <a:rPr lang="cs-CZ" sz="1400" kern="1200" dirty="0" smtClean="0">
                <a:solidFill>
                  <a:schemeClr val="tx1"/>
                </a:solidFill>
                <a:effectLst/>
                <a:latin typeface="+mn-lt"/>
                <a:ea typeface="+mn-ea"/>
                <a:cs typeface="+mn-cs"/>
              </a:rPr>
              <a:t> </a:t>
            </a:r>
            <a:r>
              <a:rPr lang="cs-CZ" sz="1400" i="1" kern="1200" dirty="0" smtClean="0">
                <a:solidFill>
                  <a:schemeClr val="tx1"/>
                </a:solidFill>
                <a:effectLst/>
                <a:latin typeface="+mn-lt"/>
                <a:ea typeface="+mn-ea"/>
                <a:cs typeface="+mn-cs"/>
              </a:rPr>
              <a:t>(proč už se mnou nekamarádí; pohádali jsme se; má mě rád, když…</a:t>
            </a:r>
            <a:r>
              <a:rPr lang="cs-CZ" sz="1400" kern="1200" dirty="0" smtClean="0">
                <a:solidFill>
                  <a:schemeClr val="tx1"/>
                </a:solidFill>
                <a:effectLst/>
                <a:latin typeface="+mn-lt"/>
                <a:ea typeface="+mn-ea"/>
                <a:cs typeface="+mn-cs"/>
              </a:rPr>
              <a:t>)</a:t>
            </a:r>
          </a:p>
          <a:p>
            <a:pPr lvl="0"/>
            <a:r>
              <a:rPr lang="cs-CZ" sz="1400" kern="1200" dirty="0" smtClean="0">
                <a:solidFill>
                  <a:schemeClr val="tx1"/>
                </a:solidFill>
                <a:effectLst/>
                <a:latin typeface="+mn-lt"/>
                <a:ea typeface="+mn-ea"/>
                <a:cs typeface="+mn-cs"/>
              </a:rPr>
              <a:t>Časté jsou </a:t>
            </a:r>
            <a:r>
              <a:rPr lang="cs-CZ" sz="1400" b="1" kern="1200" dirty="0" smtClean="0">
                <a:solidFill>
                  <a:schemeClr val="tx1"/>
                </a:solidFill>
                <a:effectLst/>
                <a:latin typeface="+mn-lt"/>
                <a:ea typeface="+mn-ea"/>
                <a:cs typeface="+mn-cs"/>
              </a:rPr>
              <a:t>osobní dotazy na osoby lektorů</a:t>
            </a:r>
            <a:r>
              <a:rPr lang="cs-CZ" sz="1400" kern="1200" dirty="0" smtClean="0">
                <a:solidFill>
                  <a:schemeClr val="tx1"/>
                </a:solidFill>
                <a:effectLst/>
                <a:latin typeface="+mn-lt"/>
                <a:ea typeface="+mn-ea"/>
                <a:cs typeface="+mn-cs"/>
              </a:rPr>
              <a:t> (</a:t>
            </a:r>
            <a:r>
              <a:rPr lang="cs-CZ" sz="1400" i="1" kern="1200" dirty="0" smtClean="0">
                <a:solidFill>
                  <a:schemeClr val="tx1"/>
                </a:solidFill>
                <a:effectLst/>
                <a:latin typeface="+mn-lt"/>
                <a:ea typeface="+mn-ea"/>
                <a:cs typeface="+mn-cs"/>
              </a:rPr>
              <a:t>máte nějaké domácí zvíře; kolik máte dětí; kolik vám je let; máte ráda svoji práci</a:t>
            </a:r>
            <a:r>
              <a:rPr lang="cs-CZ" sz="1400" kern="1200" dirty="0" smtClean="0">
                <a:solidFill>
                  <a:schemeClr val="tx1"/>
                </a:solidFill>
                <a:effectLst/>
                <a:latin typeface="+mn-lt"/>
                <a:ea typeface="+mn-ea"/>
                <a:cs typeface="+mn-cs"/>
              </a:rPr>
              <a:t>). Žáci na prvním stupni nás (jakožto lektory) často chtějí poznat, chtějí vědět, co děláme ve volném čase a případně jaké máme zkušenosti s různě probíranými tématy. U mladších žáků se také více stává, že se na otázky ptají přímo při programu. </a:t>
            </a:r>
          </a:p>
          <a:p>
            <a:pPr lvl="0"/>
            <a:r>
              <a:rPr lang="cs-CZ" sz="1400" kern="1200" dirty="0" smtClean="0">
                <a:solidFill>
                  <a:schemeClr val="tx1"/>
                </a:solidFill>
                <a:effectLst/>
                <a:latin typeface="+mn-lt"/>
                <a:ea typeface="+mn-ea"/>
                <a:cs typeface="+mn-cs"/>
              </a:rPr>
              <a:t>Méně časté jsou dotazy „provokativní“ – myšleno dotazy, u kterých žáci zkouší hranice lektorů, případně to, zda opravdu odpoví a přečtou všechny otázky (vyjma vulgarit), to se objevuje až u starších žáků.</a:t>
            </a:r>
          </a:p>
          <a:p>
            <a:pPr marL="0" marR="0" lvl="0" indent="0" algn="l" defTabSz="995690" rtl="0" eaLnBrk="1" fontAlgn="auto" latinLnBrk="0" hangingPunct="1">
              <a:lnSpc>
                <a:spcPct val="100000"/>
              </a:lnSpc>
              <a:spcBef>
                <a:spcPts val="0"/>
              </a:spcBef>
              <a:spcAft>
                <a:spcPts val="0"/>
              </a:spcAft>
              <a:buClrTx/>
              <a:buSzTx/>
              <a:buFontTx/>
              <a:buNone/>
              <a:tabLst/>
              <a:defRPr/>
            </a:pPr>
            <a:endParaRPr lang="cs-CZ" sz="1300" kern="1200" dirty="0" smtClean="0">
              <a:solidFill>
                <a:schemeClr val="tx1"/>
              </a:solidFill>
              <a:effectLst/>
              <a:latin typeface="+mn-lt"/>
              <a:ea typeface="+mn-ea"/>
              <a:cs typeface="+mn-cs"/>
            </a:endParaRPr>
          </a:p>
          <a:p>
            <a:pPr marL="0" marR="0" lvl="0" indent="0" algn="l" defTabSz="995690" rtl="0" eaLnBrk="1" fontAlgn="auto" latinLnBrk="0" hangingPunct="1">
              <a:lnSpc>
                <a:spcPct val="100000"/>
              </a:lnSpc>
              <a:spcBef>
                <a:spcPts val="0"/>
              </a:spcBef>
              <a:spcAft>
                <a:spcPts val="0"/>
              </a:spcAft>
              <a:buClrTx/>
              <a:buSzTx/>
              <a:buFontTx/>
              <a:buNone/>
              <a:tabLst/>
              <a:defRPr/>
            </a:pPr>
            <a:r>
              <a:rPr lang="cs-CZ" sz="1300" kern="1200" dirty="0" smtClean="0">
                <a:solidFill>
                  <a:schemeClr val="tx1"/>
                </a:solidFill>
                <a:effectLst/>
                <a:latin typeface="+mn-lt"/>
                <a:ea typeface="+mn-ea"/>
                <a:cs typeface="+mn-cs"/>
              </a:rPr>
              <a:t>Na druhém stupni se setkáváme</a:t>
            </a:r>
            <a:r>
              <a:rPr lang="cs-CZ" sz="1300" kern="1200" baseline="0" dirty="0" smtClean="0">
                <a:solidFill>
                  <a:schemeClr val="tx1"/>
                </a:solidFill>
                <a:effectLst/>
                <a:latin typeface="+mn-lt"/>
                <a:ea typeface="+mn-ea"/>
                <a:cs typeface="+mn-cs"/>
              </a:rPr>
              <a:t> </a:t>
            </a:r>
            <a:r>
              <a:rPr lang="cs-CZ" sz="1300" kern="1200" dirty="0" smtClean="0">
                <a:solidFill>
                  <a:schemeClr val="tx1"/>
                </a:solidFill>
                <a:effectLst/>
                <a:latin typeface="+mn-lt"/>
                <a:ea typeface="+mn-ea"/>
                <a:cs typeface="+mn-cs"/>
              </a:rPr>
              <a:t>s vážnými dotazy žáků, ale také s dotazy na lektory, které jsou osobnější až intimnější. Při programech zaměřených na určité téma je velmi časté, že se žáci ptají na zkušenosti lektorů. Dalším specifikem této věkové kategorie je, že pokládají častěji také testovací otázky, kdy např. zjišťují, kam až mohou zajít, jaké jsou tedy hranice lektorů.</a:t>
            </a:r>
          </a:p>
          <a:p>
            <a:endParaRPr lang="cs-CZ" dirty="0" smtClean="0"/>
          </a:p>
          <a:p>
            <a:endParaRPr lang="cs-CZ" dirty="0"/>
          </a:p>
        </p:txBody>
      </p:sp>
      <p:sp>
        <p:nvSpPr>
          <p:cNvPr id="4" name="Zástupný symbol pro číslo snímku 3"/>
          <p:cNvSpPr>
            <a:spLocks noGrp="1"/>
          </p:cNvSpPr>
          <p:nvPr>
            <p:ph type="sldNum" sz="quarter" idx="10"/>
          </p:nvPr>
        </p:nvSpPr>
        <p:spPr/>
        <p:txBody>
          <a:bodyPr/>
          <a:lstStyle/>
          <a:p>
            <a:fld id="{78DA6F6D-0DA3-40E0-A7EC-6A946DCF190C}" type="slidenum">
              <a:rPr lang="cs-CZ" smtClean="0"/>
              <a:pPr/>
              <a:t>23</a:t>
            </a:fld>
            <a:endParaRPr lang="cs-CZ" dirty="0"/>
          </a:p>
        </p:txBody>
      </p:sp>
    </p:spTree>
    <p:extLst>
      <p:ext uri="{BB962C8B-B14F-4D97-AF65-F5344CB8AC3E}">
        <p14:creationId xmlns:p14="http://schemas.microsoft.com/office/powerpoint/2010/main" val="18861403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Poměrně často používanými</a:t>
            </a:r>
            <a:r>
              <a:rPr lang="cs-CZ" baseline="0" dirty="0" smtClean="0"/>
              <a:t> technikami na 1. stupni, jsou techniky, kde mají žáci pracovat v rámci celé třídy na společném zadání, společném výtvoru. Jedna z takových technik je „Školní zahrádka“, kterou můžete vidět na tomto </a:t>
            </a:r>
            <a:r>
              <a:rPr lang="cs-CZ" baseline="0" dirty="0" err="1" smtClean="0"/>
              <a:t>slidu</a:t>
            </a:r>
            <a:r>
              <a:rPr lang="cs-CZ" baseline="0" dirty="0" smtClean="0"/>
              <a:t>. Je to zahrádka, kde je každý z žáků sem za sebe, ale zároveň jde o společně vytvořený projekt. Pomocí této techniky pak s žáky diskutujeme na téma spolupráce, ale také jedinečnosti každého jednotlivce a jeho místo ve skupině.</a:t>
            </a:r>
            <a:endParaRPr lang="cs-CZ" dirty="0" smtClean="0"/>
          </a:p>
          <a:p>
            <a:endParaRPr lang="cs-CZ" dirty="0"/>
          </a:p>
        </p:txBody>
      </p:sp>
      <p:sp>
        <p:nvSpPr>
          <p:cNvPr id="4" name="Zástupný symbol pro číslo snímku 3"/>
          <p:cNvSpPr>
            <a:spLocks noGrp="1"/>
          </p:cNvSpPr>
          <p:nvPr>
            <p:ph type="sldNum" sz="quarter" idx="10"/>
          </p:nvPr>
        </p:nvSpPr>
        <p:spPr/>
        <p:txBody>
          <a:bodyPr/>
          <a:lstStyle/>
          <a:p>
            <a:fld id="{78DA6F6D-0DA3-40E0-A7EC-6A946DCF190C}" type="slidenum">
              <a:rPr lang="cs-CZ" smtClean="0"/>
              <a:pPr/>
              <a:t>24</a:t>
            </a:fld>
            <a:endParaRPr lang="cs-CZ" dirty="0"/>
          </a:p>
        </p:txBody>
      </p:sp>
    </p:spTree>
    <p:extLst>
      <p:ext uri="{BB962C8B-B14F-4D97-AF65-F5344CB8AC3E}">
        <p14:creationId xmlns:p14="http://schemas.microsoft.com/office/powerpoint/2010/main" val="33152064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Interaktivita používaných technik</a:t>
            </a:r>
            <a:r>
              <a:rPr lang="cs-CZ" baseline="0" dirty="0" smtClean="0"/>
              <a:t> nespočívá pouze ve výtvarné a diskuzní podobě, ale do programů řadíme také techniky pohybové, případně techniky, které různé činnosti propojují. Zde vidíte ukázku z 2. stupně, a sice z adaptačního výjezdy a pak z 9. třídy, kde je použita technika sloužící jako ukončovací „rituál“ s předáním pozitivního poselství spolužákům.</a:t>
            </a:r>
          </a:p>
          <a:p>
            <a:endParaRPr lang="cs-CZ" dirty="0"/>
          </a:p>
        </p:txBody>
      </p:sp>
      <p:sp>
        <p:nvSpPr>
          <p:cNvPr id="4" name="Zástupný symbol pro číslo snímku 3"/>
          <p:cNvSpPr>
            <a:spLocks noGrp="1"/>
          </p:cNvSpPr>
          <p:nvPr>
            <p:ph type="sldNum" sz="quarter" idx="10"/>
          </p:nvPr>
        </p:nvSpPr>
        <p:spPr/>
        <p:txBody>
          <a:bodyPr/>
          <a:lstStyle/>
          <a:p>
            <a:fld id="{78DA6F6D-0DA3-40E0-A7EC-6A946DCF190C}" type="slidenum">
              <a:rPr lang="cs-CZ" smtClean="0"/>
              <a:pPr/>
              <a:t>25</a:t>
            </a:fld>
            <a:endParaRPr lang="cs-CZ" dirty="0"/>
          </a:p>
        </p:txBody>
      </p:sp>
    </p:spTree>
    <p:extLst>
      <p:ext uri="{BB962C8B-B14F-4D97-AF65-F5344CB8AC3E}">
        <p14:creationId xmlns:p14="http://schemas.microsoft.com/office/powerpoint/2010/main" val="38191523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fontScale="77500" lnSpcReduction="20000"/>
          </a:bodyPr>
          <a:lstStyle/>
          <a:p>
            <a:pPr marL="0" marR="0" lvl="0" indent="0" algn="l" defTabSz="995690" rtl="0" eaLnBrk="1" fontAlgn="auto" latinLnBrk="0" hangingPunct="1">
              <a:lnSpc>
                <a:spcPct val="100000"/>
              </a:lnSpc>
              <a:spcBef>
                <a:spcPts val="0"/>
              </a:spcBef>
              <a:spcAft>
                <a:spcPts val="0"/>
              </a:spcAft>
              <a:buClrTx/>
              <a:buSzTx/>
              <a:buFontTx/>
              <a:buNone/>
              <a:tabLst/>
              <a:defRPr/>
            </a:pPr>
            <a:r>
              <a:rPr lang="cs-CZ" sz="1400" dirty="0" smtClean="0">
                <a:solidFill>
                  <a:srgbClr val="FF0000"/>
                </a:solidFill>
              </a:rPr>
              <a:t>Mluvila jsem o tom, že práce s žáky se odlišuje dle toho, v jakém jsou věku, ale odlišný přístup je potřeba zařadit také dle schopnosti a specifik žáků.</a:t>
            </a:r>
            <a:r>
              <a:rPr lang="cs-CZ" sz="1400" baseline="0" dirty="0" smtClean="0">
                <a:solidFill>
                  <a:srgbClr val="FF0000"/>
                </a:solidFill>
              </a:rPr>
              <a:t> </a:t>
            </a:r>
            <a:r>
              <a:rPr lang="cs-CZ" sz="1400" dirty="0" smtClean="0"/>
              <a:t>Mimo to, že se věnujeme programům na základních a středních školách, realizujeme také programy pro malotřídní skupiny žáků a pro žáky vzdělávající se ve školách určených pro žáky se specifickými vzdělávacími potřebami.</a:t>
            </a:r>
            <a:r>
              <a:rPr lang="cs-CZ" sz="1400" baseline="0" dirty="0" smtClean="0"/>
              <a:t> </a:t>
            </a:r>
          </a:p>
          <a:p>
            <a:pPr marL="0" marR="0" lvl="0" indent="0" algn="l" defTabSz="995690" rtl="0" eaLnBrk="1" fontAlgn="auto" latinLnBrk="0" hangingPunct="1">
              <a:lnSpc>
                <a:spcPct val="100000"/>
              </a:lnSpc>
              <a:spcBef>
                <a:spcPts val="0"/>
              </a:spcBef>
              <a:spcAft>
                <a:spcPts val="0"/>
              </a:spcAft>
              <a:buClrTx/>
              <a:buSzTx/>
              <a:buFontTx/>
              <a:buNone/>
              <a:tabLst/>
              <a:defRPr/>
            </a:pPr>
            <a:r>
              <a:rPr lang="cs-CZ" sz="1400" dirty="0" smtClean="0">
                <a:solidFill>
                  <a:srgbClr val="FF0000"/>
                </a:solidFill>
              </a:rPr>
              <a:t>Příkladem</a:t>
            </a:r>
            <a:r>
              <a:rPr lang="cs-CZ" sz="1400" baseline="0" dirty="0" smtClean="0">
                <a:solidFill>
                  <a:srgbClr val="FF0000"/>
                </a:solidFill>
              </a:rPr>
              <a:t> z praxe pak může být škola, kam nyní jezdíme druhým rokem a kde pracujeme s žáky jak na prvním, tak na druhém stupni. Prvním velkým rozdílem je ten, že zde nepracujeme se třídami, nýbrž s celým stupněm a to z toho důvodu, že žáci mají společné vyučování a sdílí tak učební prostor i výuku a denně se na většině předmětů potkávají. Je tedy možné pracovat s dynamikou žáků i vzhledem k jejich počtu – na prvním stupni jsme měli na programu maximálně 7 žáků, na druhém potom 3. Když mluvím o žácích prvního stupně, tak zde pracujeme s žáky od druhé do páté třídy. Na druhém stupni konkrétně této školy pak máme zkušenost s prací s žáky od sedmé do deváté třídy.</a:t>
            </a:r>
          </a:p>
          <a:p>
            <a:pPr marL="0" marR="0" lvl="0" indent="0" algn="l" defTabSz="995690" rtl="0" eaLnBrk="1" fontAlgn="auto" latinLnBrk="0" hangingPunct="1">
              <a:lnSpc>
                <a:spcPct val="100000"/>
              </a:lnSpc>
              <a:spcBef>
                <a:spcPts val="0"/>
              </a:spcBef>
              <a:spcAft>
                <a:spcPts val="0"/>
              </a:spcAft>
              <a:buClrTx/>
              <a:buSzTx/>
              <a:buFontTx/>
              <a:buNone/>
              <a:tabLst/>
              <a:defRPr/>
            </a:pPr>
            <a:r>
              <a:rPr lang="cs-CZ" sz="1400" dirty="0" smtClean="0">
                <a:solidFill>
                  <a:srgbClr val="FF0000"/>
                </a:solidFill>
              </a:rPr>
              <a:t>Dalším specifikem je to, že programy jsou pouze dvouhodinové – jak na prvním, tak na druhém stupni,</a:t>
            </a:r>
            <a:r>
              <a:rPr lang="cs-CZ" sz="1400" baseline="0" dirty="0" smtClean="0">
                <a:solidFill>
                  <a:srgbClr val="FF0000"/>
                </a:solidFill>
              </a:rPr>
              <a:t> a to z důvodu malého počtu žáků a také pozornosti, kterou programům žáci dokáží věnovat.</a:t>
            </a:r>
          </a:p>
          <a:p>
            <a:pPr marL="0" marR="0" lvl="0" indent="0" algn="l" defTabSz="995690" rtl="0" eaLnBrk="1" fontAlgn="auto" latinLnBrk="0" hangingPunct="1">
              <a:lnSpc>
                <a:spcPct val="100000"/>
              </a:lnSpc>
              <a:spcBef>
                <a:spcPts val="0"/>
              </a:spcBef>
              <a:spcAft>
                <a:spcPts val="0"/>
              </a:spcAft>
              <a:buClrTx/>
              <a:buSzTx/>
              <a:buFontTx/>
              <a:buNone/>
              <a:tabLst/>
              <a:defRPr/>
            </a:pPr>
            <a:r>
              <a:rPr lang="cs-CZ" sz="1400" dirty="0" smtClean="0">
                <a:solidFill>
                  <a:srgbClr val="FF0000"/>
                </a:solidFill>
              </a:rPr>
              <a:t>Tématem programů na</a:t>
            </a:r>
            <a:r>
              <a:rPr lang="cs-CZ" sz="1400" baseline="0" dirty="0" smtClean="0">
                <a:solidFill>
                  <a:srgbClr val="FF0000"/>
                </a:solidFill>
              </a:rPr>
              <a:t> našem prvním setkání bylo téma vztahové. Témata byla volena na základě konzultace s metodičkou prevence a to proto, abychom se s žáky lépe poznali a také proto, aby se v kolektivu stmelili a dokázali spolupracovat i napříč věkem. </a:t>
            </a:r>
          </a:p>
          <a:p>
            <a:pPr marL="0" marR="0" lvl="0" indent="0" algn="l" defTabSz="995690" rtl="0" eaLnBrk="1" fontAlgn="auto" latinLnBrk="0" hangingPunct="1">
              <a:lnSpc>
                <a:spcPct val="100000"/>
              </a:lnSpc>
              <a:spcBef>
                <a:spcPts val="0"/>
              </a:spcBef>
              <a:spcAft>
                <a:spcPts val="0"/>
              </a:spcAft>
              <a:buClrTx/>
              <a:buSzTx/>
              <a:buFontTx/>
              <a:buNone/>
              <a:tabLst/>
              <a:defRPr/>
            </a:pPr>
            <a:r>
              <a:rPr lang="cs-CZ" sz="1400" baseline="0" dirty="0" smtClean="0">
                <a:solidFill>
                  <a:schemeClr val="tx1"/>
                </a:solidFill>
              </a:rPr>
              <a:t>Oproti běžným třídám zde </a:t>
            </a:r>
            <a:r>
              <a:rPr lang="cs-CZ" sz="1400" dirty="0" smtClean="0"/>
              <a:t>kde bylo potřeba volit více aktivit</a:t>
            </a:r>
            <a:r>
              <a:rPr lang="cs-CZ" sz="1400" baseline="0" dirty="0" smtClean="0"/>
              <a:t> a také takové aktivity, které osloví všechny žáky i přes věkové rozdíly, klást </a:t>
            </a:r>
            <a:r>
              <a:rPr lang="cs-CZ" sz="1400" dirty="0" smtClean="0"/>
              <a:t>důraz na konkrétní specifické vzdělávací potřeby žáků a jejich schopnosti se do programu zapojit. Náročnější příprava.</a:t>
            </a:r>
          </a:p>
          <a:p>
            <a:pPr marL="0" marR="0" lvl="0" indent="0" algn="l" defTabSz="995690" rtl="0" eaLnBrk="1" fontAlgn="auto" latinLnBrk="0" hangingPunct="1">
              <a:lnSpc>
                <a:spcPct val="100000"/>
              </a:lnSpc>
              <a:spcBef>
                <a:spcPts val="0"/>
              </a:spcBef>
              <a:spcAft>
                <a:spcPts val="0"/>
              </a:spcAft>
              <a:buClrTx/>
              <a:buSzTx/>
              <a:buFontTx/>
              <a:buNone/>
              <a:tabLst/>
              <a:defRPr/>
            </a:pPr>
            <a:r>
              <a:rPr lang="cs-CZ" sz="1400" dirty="0" smtClean="0"/>
              <a:t>Osvědčují se techniky skupinové, techniky výtvarné a techniky pohybové, které vždy otevírají diskuzi na probírané téma. Obecně žáci potřebují nově získané informace slyšet vícekrát a osvědčilo se nám zůstávat u jednoho konkrétního tématu delší dobu, aby žáci měli možnost si informace lépe zapamatovat a vyzkoušet. </a:t>
            </a:r>
          </a:p>
          <a:p>
            <a:pPr marL="0" marR="0" lvl="0" indent="0" algn="l" defTabSz="995690" rtl="0" eaLnBrk="1" fontAlgn="auto" latinLnBrk="0" hangingPunct="1">
              <a:lnSpc>
                <a:spcPct val="100000"/>
              </a:lnSpc>
              <a:spcBef>
                <a:spcPts val="0"/>
              </a:spcBef>
              <a:spcAft>
                <a:spcPts val="0"/>
              </a:spcAft>
              <a:buClrTx/>
              <a:buSzTx/>
              <a:buFontTx/>
              <a:buNone/>
              <a:tabLst/>
              <a:defRPr/>
            </a:pPr>
            <a:endParaRPr lang="cs-CZ" sz="1400" dirty="0" smtClean="0">
              <a:solidFill>
                <a:srgbClr val="FF0000"/>
              </a:solidFill>
            </a:endParaRPr>
          </a:p>
        </p:txBody>
      </p:sp>
      <p:sp>
        <p:nvSpPr>
          <p:cNvPr id="4" name="Zástupný symbol pro číslo snímku 3"/>
          <p:cNvSpPr>
            <a:spLocks noGrp="1"/>
          </p:cNvSpPr>
          <p:nvPr>
            <p:ph type="sldNum" sz="quarter" idx="10"/>
          </p:nvPr>
        </p:nvSpPr>
        <p:spPr/>
        <p:txBody>
          <a:bodyPr/>
          <a:lstStyle/>
          <a:p>
            <a:fld id="{78DA6F6D-0DA3-40E0-A7EC-6A946DCF190C}" type="slidenum">
              <a:rPr lang="cs-CZ" smtClean="0"/>
              <a:pPr/>
              <a:t>26</a:t>
            </a:fld>
            <a:endParaRPr lang="cs-CZ" dirty="0"/>
          </a:p>
        </p:txBody>
      </p:sp>
    </p:spTree>
    <p:extLst>
      <p:ext uri="{BB962C8B-B14F-4D97-AF65-F5344CB8AC3E}">
        <p14:creationId xmlns:p14="http://schemas.microsoft.com/office/powerpoint/2010/main" val="27040201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Blížím</a:t>
            </a:r>
            <a:r>
              <a:rPr lang="cs-CZ" baseline="0" dirty="0" smtClean="0"/>
              <a:t>e se k závěru mé prezentace, kde bych chtěla jen krátce shrnout vyhlídky programů primární prevence pro příští rok.</a:t>
            </a:r>
            <a:endParaRPr lang="cs-CZ" dirty="0"/>
          </a:p>
        </p:txBody>
      </p:sp>
      <p:sp>
        <p:nvSpPr>
          <p:cNvPr id="4" name="Zástupný symbol pro číslo snímku 3"/>
          <p:cNvSpPr>
            <a:spLocks noGrp="1"/>
          </p:cNvSpPr>
          <p:nvPr>
            <p:ph type="sldNum" sz="quarter" idx="10"/>
          </p:nvPr>
        </p:nvSpPr>
        <p:spPr/>
        <p:txBody>
          <a:bodyPr/>
          <a:lstStyle/>
          <a:p>
            <a:fld id="{78DA6F6D-0DA3-40E0-A7EC-6A946DCF190C}" type="slidenum">
              <a:rPr lang="cs-CZ" smtClean="0"/>
              <a:pPr/>
              <a:t>27</a:t>
            </a:fld>
            <a:endParaRPr lang="cs-CZ" dirty="0"/>
          </a:p>
        </p:txBody>
      </p:sp>
    </p:spTree>
    <p:extLst>
      <p:ext uri="{BB962C8B-B14F-4D97-AF65-F5344CB8AC3E}">
        <p14:creationId xmlns:p14="http://schemas.microsoft.com/office/powerpoint/2010/main" val="33676593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95690" rtl="0" eaLnBrk="1" fontAlgn="auto" latinLnBrk="0" hangingPunct="1">
              <a:lnSpc>
                <a:spcPct val="100000"/>
              </a:lnSpc>
              <a:spcBef>
                <a:spcPts val="0"/>
              </a:spcBef>
              <a:spcAft>
                <a:spcPts val="0"/>
              </a:spcAft>
              <a:buClrTx/>
              <a:buSzTx/>
              <a:buFontTx/>
              <a:buNone/>
              <a:tabLst/>
              <a:defRPr/>
            </a:pPr>
            <a:r>
              <a:rPr lang="cs-CZ" dirty="0" smtClean="0"/>
              <a:t>Primární </a:t>
            </a:r>
            <a:r>
              <a:rPr lang="cs-CZ" dirty="0"/>
              <a:t>prevence </a:t>
            </a:r>
            <a:r>
              <a:rPr lang="cs-CZ" dirty="0" smtClean="0"/>
              <a:t>se vyvíjela </a:t>
            </a:r>
            <a:r>
              <a:rPr lang="cs-CZ" dirty="0"/>
              <a:t>od specificky orientované služby či práce s dětmi, tematicky se týkala hlavně návykových látek. Přesto se v průběhu</a:t>
            </a:r>
            <a:r>
              <a:rPr lang="cs-CZ" baseline="0" dirty="0"/>
              <a:t> let vývoje ukazuje její komplexnost z hledisek nejen témat, ale i metod. Primární prevence má mezioborovou povahu, setkávají se zde pohledy různých oborů, např. pedagogiky, veřejného zdraví, psychologie </a:t>
            </a:r>
            <a:r>
              <a:rPr lang="cs-CZ" baseline="0" dirty="0" smtClean="0"/>
              <a:t>apod. Díky </a:t>
            </a:r>
            <a:r>
              <a:rPr lang="cs-CZ" baseline="0" dirty="0"/>
              <a:t>tomu všemu má primární prevence nadále možnost se rozvíjet a dává také prostor i nám získávat další </a:t>
            </a:r>
            <a:r>
              <a:rPr lang="cs-CZ" baseline="0" dirty="0" smtClean="0"/>
              <a:t>podněty</a:t>
            </a:r>
            <a:r>
              <a:rPr lang="cs-CZ" baseline="0" dirty="0"/>
              <a:t>, na základě nichž se můžeme nadále jako služba vyvíjet</a:t>
            </a:r>
            <a:r>
              <a:rPr lang="cs-CZ" baseline="0" dirty="0" smtClean="0"/>
              <a:t>.</a:t>
            </a:r>
          </a:p>
          <a:p>
            <a:pPr marL="0" marR="0" lvl="0" indent="0" algn="l" defTabSz="995690" rtl="0" eaLnBrk="1" fontAlgn="auto" latinLnBrk="0" hangingPunct="1">
              <a:lnSpc>
                <a:spcPct val="100000"/>
              </a:lnSpc>
              <a:spcBef>
                <a:spcPts val="0"/>
              </a:spcBef>
              <a:spcAft>
                <a:spcPts val="0"/>
              </a:spcAft>
              <a:buClrTx/>
              <a:buSzTx/>
              <a:buFontTx/>
              <a:buNone/>
              <a:tabLst/>
              <a:defRPr/>
            </a:pPr>
            <a:r>
              <a:rPr lang="cs-CZ" baseline="0" dirty="0" smtClean="0"/>
              <a:t>Naší vizí do budoucna je potom </a:t>
            </a:r>
            <a:r>
              <a:rPr lang="cs-CZ" b="1" dirty="0" smtClean="0"/>
              <a:t>rozšíření nabídky témat o témata týkající se duševního zdraví a péče o psychickou pohodu žáků a studentů</a:t>
            </a:r>
            <a:r>
              <a:rPr lang="cs-CZ" dirty="0" smtClean="0"/>
              <a:t>. </a:t>
            </a:r>
          </a:p>
          <a:p>
            <a:pPr marL="0" marR="0" lvl="0" indent="0" algn="l" defTabSz="995690" rtl="0" eaLnBrk="1" fontAlgn="auto" latinLnBrk="0" hangingPunct="1">
              <a:lnSpc>
                <a:spcPct val="100000"/>
              </a:lnSpc>
              <a:spcBef>
                <a:spcPts val="0"/>
              </a:spcBef>
              <a:spcAft>
                <a:spcPts val="0"/>
              </a:spcAft>
              <a:buClrTx/>
              <a:buSzTx/>
              <a:buFontTx/>
              <a:buNone/>
              <a:tabLst/>
              <a:defRPr/>
            </a:pPr>
            <a:endParaRPr lang="cs-CZ" dirty="0"/>
          </a:p>
          <a:p>
            <a:endParaRPr lang="cs-CZ" dirty="0"/>
          </a:p>
        </p:txBody>
      </p:sp>
      <p:sp>
        <p:nvSpPr>
          <p:cNvPr id="4" name="Zástupný symbol pro číslo snímku 3"/>
          <p:cNvSpPr>
            <a:spLocks noGrp="1"/>
          </p:cNvSpPr>
          <p:nvPr>
            <p:ph type="sldNum" sz="quarter" idx="10"/>
          </p:nvPr>
        </p:nvSpPr>
        <p:spPr/>
        <p:txBody>
          <a:bodyPr/>
          <a:lstStyle/>
          <a:p>
            <a:fld id="{78DA6F6D-0DA3-40E0-A7EC-6A946DCF190C}" type="slidenum">
              <a:rPr lang="cs-CZ" smtClean="0"/>
              <a:pPr/>
              <a:t>28</a:t>
            </a:fld>
            <a:endParaRPr lang="cs-CZ" dirty="0"/>
          </a:p>
        </p:txBody>
      </p:sp>
    </p:spTree>
    <p:extLst>
      <p:ext uri="{BB962C8B-B14F-4D97-AF65-F5344CB8AC3E}">
        <p14:creationId xmlns:p14="http://schemas.microsoft.com/office/powerpoint/2010/main" val="313857581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lnSpcReduction="10000"/>
          </a:bodyPr>
          <a:lstStyle/>
          <a:p>
            <a:pPr lvl="0" fontAlgn="ctr"/>
            <a:r>
              <a:rPr lang="cs-CZ" sz="1300" i="1" kern="1200" dirty="0" smtClean="0">
                <a:solidFill>
                  <a:schemeClr val="tx1"/>
                </a:solidFill>
                <a:effectLst/>
                <a:latin typeface="+mn-lt"/>
                <a:ea typeface="+mn-ea"/>
                <a:cs typeface="+mn-cs"/>
              </a:rPr>
              <a:t>Jakou vnímáte odlišnost v roli pedagoga na 1. a 2. stupni ZŠ v kontextu programů všeobecné i selektivní primární prevence?</a:t>
            </a:r>
          </a:p>
          <a:p>
            <a:pPr lvl="0" fontAlgn="ctr"/>
            <a:r>
              <a:rPr lang="cs-CZ" sz="1300" i="0" kern="1200" dirty="0" smtClean="0">
                <a:solidFill>
                  <a:schemeClr val="tx1"/>
                </a:solidFill>
                <a:effectLst/>
                <a:latin typeface="+mn-lt"/>
                <a:ea typeface="+mn-ea"/>
                <a:cs typeface="+mn-cs"/>
              </a:rPr>
              <a:t>Na 1. stupni více chtějí být zapojeni, na 2. už méně, někdy</a:t>
            </a:r>
            <a:r>
              <a:rPr lang="cs-CZ" sz="1300" i="0" kern="1200" baseline="0" dirty="0" smtClean="0">
                <a:solidFill>
                  <a:schemeClr val="tx1"/>
                </a:solidFill>
                <a:effectLst/>
                <a:latin typeface="+mn-lt"/>
                <a:ea typeface="+mn-ea"/>
                <a:cs typeface="+mn-cs"/>
              </a:rPr>
              <a:t> </a:t>
            </a:r>
            <a:r>
              <a:rPr lang="cs-CZ" sz="1300" i="0" kern="1200" dirty="0" smtClean="0">
                <a:solidFill>
                  <a:schemeClr val="tx1"/>
                </a:solidFill>
                <a:effectLst/>
                <a:latin typeface="+mn-lt"/>
                <a:ea typeface="+mn-ea"/>
                <a:cs typeface="+mn-cs"/>
              </a:rPr>
              <a:t>z důvodu ostychu žáků nebo aby se více otevřeli. Pro nás je důležité zapojení n</a:t>
            </a:r>
            <a:r>
              <a:rPr lang="cs-CZ" sz="1300" i="0" kern="1200" baseline="0" dirty="0" smtClean="0">
                <a:solidFill>
                  <a:schemeClr val="tx1"/>
                </a:solidFill>
                <a:effectLst/>
                <a:latin typeface="+mn-lt"/>
                <a:ea typeface="+mn-ea"/>
                <a:cs typeface="+mn-cs"/>
              </a:rPr>
              <a:t>a obou stupních, jelikož na programu se může otevřít něco, co může být pro třídu či jednotlivce důležité. Pedagogové také své žáky lépe znají a mohou tak lektory správně nasměrovat.</a:t>
            </a:r>
            <a:endParaRPr lang="cs-CZ" sz="1300" i="0" kern="1200" dirty="0" smtClean="0">
              <a:solidFill>
                <a:schemeClr val="tx1"/>
              </a:solidFill>
              <a:effectLst/>
              <a:latin typeface="+mn-lt"/>
              <a:ea typeface="+mn-ea"/>
              <a:cs typeface="+mn-cs"/>
            </a:endParaRPr>
          </a:p>
          <a:p>
            <a:pPr lvl="0" fontAlgn="ctr"/>
            <a:endParaRPr lang="cs-CZ" sz="1300" i="1" kern="1200" dirty="0" smtClean="0">
              <a:solidFill>
                <a:schemeClr val="tx1"/>
              </a:solidFill>
              <a:effectLst/>
              <a:latin typeface="+mn-lt"/>
              <a:ea typeface="+mn-ea"/>
              <a:cs typeface="+mn-cs"/>
            </a:endParaRPr>
          </a:p>
          <a:p>
            <a:pPr lvl="0" fontAlgn="ctr"/>
            <a:r>
              <a:rPr lang="cs-CZ" sz="1300" i="1" kern="1200" dirty="0" smtClean="0">
                <a:solidFill>
                  <a:schemeClr val="tx1"/>
                </a:solidFill>
                <a:effectLst/>
                <a:latin typeface="+mn-lt"/>
                <a:ea typeface="+mn-ea"/>
                <a:cs typeface="+mn-cs"/>
              </a:rPr>
              <a:t>Domníváte se, že 3 setkání v rámci selektivní primární prevence jsou dostatečná pro dosažení změny ve třídě?</a:t>
            </a:r>
          </a:p>
          <a:p>
            <a:pPr lvl="0" fontAlgn="ctr"/>
            <a:r>
              <a:rPr lang="cs-CZ" sz="1300" i="0" kern="1200" dirty="0" smtClean="0">
                <a:solidFill>
                  <a:schemeClr val="tx1"/>
                </a:solidFill>
                <a:effectLst/>
                <a:latin typeface="+mn-lt"/>
                <a:ea typeface="+mn-ea"/>
                <a:cs typeface="+mn-cs"/>
              </a:rPr>
              <a:t>3</a:t>
            </a:r>
            <a:r>
              <a:rPr lang="cs-CZ" sz="1300" i="0" kern="1200" baseline="0" dirty="0" smtClean="0">
                <a:solidFill>
                  <a:schemeClr val="tx1"/>
                </a:solidFill>
                <a:effectLst/>
                <a:latin typeface="+mn-lt"/>
                <a:ea typeface="+mn-ea"/>
                <a:cs typeface="+mn-cs"/>
              </a:rPr>
              <a:t> setkání v rámci SPP mohou být odrazovým můstkem pro změnu ve třídě a většinou ukazují směr, kterým by se třída měla dále dát. Většinou jsou 3 setkání dostatečná na takovéto prozkoumání problémů a vztahů ve třídě, ale každá třídě je individuální a jinak spolupracující.</a:t>
            </a:r>
          </a:p>
          <a:p>
            <a:pPr lvl="0" fontAlgn="ctr"/>
            <a:endParaRPr lang="cs-CZ" sz="1300" i="0" kern="1200" dirty="0" smtClean="0">
              <a:solidFill>
                <a:schemeClr val="tx1"/>
              </a:solidFill>
              <a:effectLst/>
              <a:latin typeface="+mn-lt"/>
              <a:ea typeface="+mn-ea"/>
              <a:cs typeface="+mn-cs"/>
            </a:endParaRPr>
          </a:p>
          <a:p>
            <a:pPr lvl="0" fontAlgn="ctr"/>
            <a:r>
              <a:rPr lang="cs-CZ" sz="1300" i="1" kern="1200" dirty="0" smtClean="0">
                <a:solidFill>
                  <a:schemeClr val="tx1"/>
                </a:solidFill>
                <a:effectLst/>
                <a:latin typeface="+mn-lt"/>
                <a:ea typeface="+mn-ea"/>
                <a:cs typeface="+mn-cs"/>
              </a:rPr>
              <a:t>Vnímáte potřebu práce s celým pedagogickým sborem při realizaci programu selektivní primární prevence? Jakým způsobem by tato práce měla probíhat?</a:t>
            </a:r>
          </a:p>
          <a:p>
            <a:pPr lvl="0" fontAlgn="ctr"/>
            <a:r>
              <a:rPr lang="cs-CZ" sz="1300" i="0" kern="1200" dirty="0" smtClean="0">
                <a:solidFill>
                  <a:schemeClr val="tx1"/>
                </a:solidFill>
                <a:effectLst/>
                <a:latin typeface="+mn-lt"/>
                <a:ea typeface="+mn-ea"/>
                <a:cs typeface="+mn-cs"/>
              </a:rPr>
              <a:t>Určitě – práce s celým sborem</a:t>
            </a:r>
            <a:r>
              <a:rPr lang="cs-CZ" sz="1300" i="0" kern="1200" baseline="0" dirty="0" smtClean="0">
                <a:solidFill>
                  <a:schemeClr val="tx1"/>
                </a:solidFill>
                <a:effectLst/>
                <a:latin typeface="+mn-lt"/>
                <a:ea typeface="+mn-ea"/>
                <a:cs typeface="+mn-cs"/>
              </a:rPr>
              <a:t> by měla efektivní dopad na třídu, jelikož každý z pedagogů zná a vnímá třídu jinak. </a:t>
            </a:r>
          </a:p>
          <a:p>
            <a:pPr lvl="0" fontAlgn="ctr"/>
            <a:endParaRPr lang="cs-CZ" sz="1300" i="1" kern="1200" dirty="0" smtClean="0">
              <a:solidFill>
                <a:schemeClr val="tx1"/>
              </a:solidFill>
              <a:effectLst/>
              <a:latin typeface="+mn-lt"/>
              <a:ea typeface="+mn-ea"/>
              <a:cs typeface="+mn-cs"/>
            </a:endParaRPr>
          </a:p>
          <a:p>
            <a:pPr lvl="0" fontAlgn="ctr"/>
            <a:r>
              <a:rPr lang="cs-CZ" sz="1300" i="1" kern="1200" dirty="0" smtClean="0">
                <a:solidFill>
                  <a:schemeClr val="tx1"/>
                </a:solidFill>
                <a:effectLst/>
                <a:latin typeface="+mn-lt"/>
                <a:ea typeface="+mn-ea"/>
                <a:cs typeface="+mn-cs"/>
              </a:rPr>
              <a:t>Jaké pozorujete rozdíly při realizaci programů všeobecné a selektivní primární prevence před a po pandemii Covid-19? </a:t>
            </a:r>
          </a:p>
          <a:p>
            <a:pPr lvl="0" fontAlgn="ctr"/>
            <a:endParaRPr lang="cs-CZ" sz="1300" i="0" kern="1200" dirty="0" smtClean="0">
              <a:solidFill>
                <a:schemeClr val="tx1"/>
              </a:solidFill>
              <a:effectLst/>
              <a:latin typeface="+mn-lt"/>
              <a:ea typeface="+mn-ea"/>
              <a:cs typeface="+mn-cs"/>
            </a:endParaRPr>
          </a:p>
          <a:p>
            <a:endParaRPr lang="cs-CZ" dirty="0"/>
          </a:p>
        </p:txBody>
      </p:sp>
      <p:sp>
        <p:nvSpPr>
          <p:cNvPr id="4" name="Zástupný symbol pro číslo snímku 3"/>
          <p:cNvSpPr>
            <a:spLocks noGrp="1"/>
          </p:cNvSpPr>
          <p:nvPr>
            <p:ph type="sldNum" sz="quarter" idx="10"/>
          </p:nvPr>
        </p:nvSpPr>
        <p:spPr/>
        <p:txBody>
          <a:bodyPr/>
          <a:lstStyle/>
          <a:p>
            <a:fld id="{78DA6F6D-0DA3-40E0-A7EC-6A946DCF190C}" type="slidenum">
              <a:rPr lang="cs-CZ" smtClean="0"/>
              <a:pPr/>
              <a:t>29</a:t>
            </a:fld>
            <a:endParaRPr lang="cs-CZ" dirty="0"/>
          </a:p>
        </p:txBody>
      </p:sp>
    </p:spTree>
    <p:extLst>
      <p:ext uri="{BB962C8B-B14F-4D97-AF65-F5344CB8AC3E}">
        <p14:creationId xmlns:p14="http://schemas.microsoft.com/office/powerpoint/2010/main" val="4670263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První sekcí, které se budu věnovat je vývoj programů VPP v čase.</a:t>
            </a:r>
            <a:endParaRPr lang="cs-CZ" dirty="0"/>
          </a:p>
        </p:txBody>
      </p:sp>
      <p:sp>
        <p:nvSpPr>
          <p:cNvPr id="4" name="Zástupný symbol pro číslo snímku 3"/>
          <p:cNvSpPr>
            <a:spLocks noGrp="1"/>
          </p:cNvSpPr>
          <p:nvPr>
            <p:ph type="sldNum" sz="quarter" idx="10"/>
          </p:nvPr>
        </p:nvSpPr>
        <p:spPr/>
        <p:txBody>
          <a:bodyPr/>
          <a:lstStyle/>
          <a:p>
            <a:fld id="{78DA6F6D-0DA3-40E0-A7EC-6A946DCF190C}" type="slidenum">
              <a:rPr lang="cs-CZ" smtClean="0"/>
              <a:pPr/>
              <a:t>3</a:t>
            </a:fld>
            <a:endParaRPr lang="cs-CZ" dirty="0"/>
          </a:p>
        </p:txBody>
      </p:sp>
    </p:spTree>
    <p:extLst>
      <p:ext uri="{BB962C8B-B14F-4D97-AF65-F5344CB8AC3E}">
        <p14:creationId xmlns:p14="http://schemas.microsoft.com/office/powerpoint/2010/main" val="34474201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285750" indent="-285750">
              <a:buFontTx/>
              <a:buChar char="-"/>
            </a:pPr>
            <a:endParaRPr lang="cs-CZ" dirty="0" smtClean="0"/>
          </a:p>
          <a:p>
            <a:pPr marL="285750" indent="-285750">
              <a:buFontTx/>
              <a:buChar char="-"/>
            </a:pPr>
            <a:r>
              <a:rPr lang="cs-CZ" dirty="0" smtClean="0"/>
              <a:t>Poprvé v roce 1997 a to na 2. stupni</a:t>
            </a:r>
          </a:p>
          <a:p>
            <a:pPr marL="285750" indent="-285750">
              <a:buFontTx/>
              <a:buChar char="-"/>
            </a:pPr>
            <a:r>
              <a:rPr lang="cs-CZ" sz="1400" dirty="0" smtClean="0"/>
              <a:t>V roce 2000 byla navázána </a:t>
            </a:r>
            <a:r>
              <a:rPr lang="cs-CZ" sz="1400" b="1" dirty="0" smtClean="0"/>
              <a:t>úzká spolupráce s Městskou částí Praha 6,</a:t>
            </a:r>
            <a:r>
              <a:rPr lang="cs-CZ" sz="1400" b="1" baseline="0" dirty="0" smtClean="0"/>
              <a:t> kde působíme dodnes</a:t>
            </a:r>
          </a:p>
          <a:p>
            <a:pPr marL="285750" indent="-285750">
              <a:buFontTx/>
              <a:buChar char="-"/>
            </a:pPr>
            <a:r>
              <a:rPr lang="cs-CZ" sz="1400" b="0" baseline="0" dirty="0" smtClean="0"/>
              <a:t>Postupný nárůst a v roce 2003 došlo k rozdělení služeb na SPP a VPP podle rizikovosti cílových skupin</a:t>
            </a:r>
          </a:p>
          <a:p>
            <a:pPr marL="285750" indent="-285750">
              <a:buFontTx/>
              <a:buChar char="-"/>
            </a:pPr>
            <a:r>
              <a:rPr lang="cs-CZ" sz="1400" b="0" baseline="0" dirty="0" smtClean="0"/>
              <a:t>Postupně programy i na SŠ</a:t>
            </a:r>
          </a:p>
          <a:p>
            <a:pPr marL="285750" indent="-285750">
              <a:buFontTx/>
              <a:buChar char="-"/>
            </a:pPr>
            <a:r>
              <a:rPr lang="cs-CZ" sz="1400" b="0" baseline="0" dirty="0" smtClean="0"/>
              <a:t>Programy procházeli změnami a inovacemi – např. </a:t>
            </a:r>
            <a:r>
              <a:rPr lang="cs-CZ" sz="1400" b="0" baseline="0" dirty="0" err="1" smtClean="0"/>
              <a:t>šmp</a:t>
            </a:r>
            <a:r>
              <a:rPr lang="cs-CZ" sz="1400" b="0" baseline="0" dirty="0" smtClean="0"/>
              <a:t> a později také pedagog na programech</a:t>
            </a:r>
            <a:endParaRPr lang="cs-CZ" b="0" dirty="0" smtClean="0"/>
          </a:p>
          <a:p>
            <a:pPr marL="285750" indent="-285750">
              <a:buFontTx/>
              <a:buChar char="-"/>
            </a:pPr>
            <a:endParaRPr lang="cs-CZ" dirty="0" smtClean="0"/>
          </a:p>
          <a:p>
            <a:pPr marL="285750" indent="-285750">
              <a:buFontTx/>
              <a:buChar char="-"/>
            </a:pPr>
            <a:endParaRPr lang="cs-CZ" dirty="0" smtClean="0"/>
          </a:p>
          <a:p>
            <a:pPr marL="285750" indent="-285750">
              <a:buFontTx/>
              <a:buChar char="-"/>
            </a:pPr>
            <a:endParaRPr lang="cs-CZ" dirty="0"/>
          </a:p>
        </p:txBody>
      </p:sp>
      <p:sp>
        <p:nvSpPr>
          <p:cNvPr id="4" name="Zástupný symbol pro číslo snímku 3"/>
          <p:cNvSpPr>
            <a:spLocks noGrp="1"/>
          </p:cNvSpPr>
          <p:nvPr>
            <p:ph type="sldNum" sz="quarter" idx="10"/>
          </p:nvPr>
        </p:nvSpPr>
        <p:spPr/>
        <p:txBody>
          <a:bodyPr/>
          <a:lstStyle/>
          <a:p>
            <a:fld id="{78DA6F6D-0DA3-40E0-A7EC-6A946DCF190C}" type="slidenum">
              <a:rPr lang="cs-CZ" smtClean="0"/>
              <a:pPr/>
              <a:t>4</a:t>
            </a:fld>
            <a:endParaRPr lang="cs-CZ" dirty="0"/>
          </a:p>
        </p:txBody>
      </p:sp>
    </p:spTree>
    <p:extLst>
      <p:ext uri="{BB962C8B-B14F-4D97-AF65-F5344CB8AC3E}">
        <p14:creationId xmlns:p14="http://schemas.microsoft.com/office/powerpoint/2010/main" val="6817946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285750" indent="-285750">
              <a:buFontTx/>
              <a:buChar char="-"/>
            </a:pPr>
            <a:r>
              <a:rPr lang="cs-CZ" dirty="0" smtClean="0"/>
              <a:t>V dalším vývoji</a:t>
            </a:r>
            <a:r>
              <a:rPr lang="cs-CZ" baseline="0" dirty="0" smtClean="0"/>
              <a:t> bylo zásadní to, že v důsledku zvýšené poptávky spolupracujících škol, začala organizace </a:t>
            </a:r>
            <a:r>
              <a:rPr lang="cs-CZ" baseline="0" dirty="0" err="1" smtClean="0"/>
              <a:t>Prev</a:t>
            </a:r>
            <a:r>
              <a:rPr lang="cs-CZ" baseline="0" dirty="0" smtClean="0"/>
              <a:t> – centrum realizovat programy také v pátých třídách – do té doby pouze 2. stupeň + SŠ. </a:t>
            </a:r>
          </a:p>
          <a:p>
            <a:pPr marL="285750" indent="-285750">
              <a:buFontTx/>
              <a:buChar char="-"/>
            </a:pPr>
            <a:r>
              <a:rPr lang="cs-CZ" baseline="0" dirty="0" smtClean="0"/>
              <a:t>Balíčkový program už to odzkoušel</a:t>
            </a:r>
          </a:p>
          <a:p>
            <a:pPr marL="285750" indent="-285750">
              <a:buFontTx/>
              <a:buChar char="-"/>
            </a:pPr>
            <a:r>
              <a:rPr lang="cs-CZ" baseline="0" dirty="0" smtClean="0"/>
              <a:t>Nová témata</a:t>
            </a:r>
          </a:p>
          <a:p>
            <a:pPr marL="285750" indent="-285750">
              <a:buFontTx/>
              <a:buChar char="-"/>
            </a:pPr>
            <a:r>
              <a:rPr lang="cs-CZ" baseline="0" dirty="0" smtClean="0"/>
              <a:t>Spolupráce s Prahou 14</a:t>
            </a:r>
            <a:endParaRPr lang="cs-CZ" dirty="0"/>
          </a:p>
        </p:txBody>
      </p:sp>
      <p:sp>
        <p:nvSpPr>
          <p:cNvPr id="4" name="Zástupný symbol pro číslo snímku 3"/>
          <p:cNvSpPr>
            <a:spLocks noGrp="1"/>
          </p:cNvSpPr>
          <p:nvPr>
            <p:ph type="sldNum" sz="quarter" idx="10"/>
          </p:nvPr>
        </p:nvSpPr>
        <p:spPr/>
        <p:txBody>
          <a:bodyPr/>
          <a:lstStyle/>
          <a:p>
            <a:fld id="{78DA6F6D-0DA3-40E0-A7EC-6A946DCF190C}" type="slidenum">
              <a:rPr lang="cs-CZ" smtClean="0"/>
              <a:pPr/>
              <a:t>5</a:t>
            </a:fld>
            <a:endParaRPr lang="cs-CZ" dirty="0"/>
          </a:p>
        </p:txBody>
      </p:sp>
    </p:spTree>
    <p:extLst>
      <p:ext uri="{BB962C8B-B14F-4D97-AF65-F5344CB8AC3E}">
        <p14:creationId xmlns:p14="http://schemas.microsoft.com/office/powerpoint/2010/main" val="864996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marL="285750" indent="-285750">
              <a:buFontTx/>
              <a:buChar char="-"/>
            </a:pPr>
            <a:r>
              <a:rPr lang="cs-CZ" sz="1400" b="1" kern="1200" baseline="0" dirty="0" smtClean="0">
                <a:solidFill>
                  <a:schemeClr val="tx1"/>
                </a:solidFill>
                <a:effectLst/>
                <a:latin typeface="+mn-lt"/>
                <a:ea typeface="+mn-ea"/>
                <a:cs typeface="+mn-cs"/>
              </a:rPr>
              <a:t>Vlivem poptávky po programech byla zavedena prevence také na </a:t>
            </a:r>
            <a:r>
              <a:rPr lang="cs-CZ" sz="1400" b="1" kern="1200" dirty="0" smtClean="0">
                <a:solidFill>
                  <a:schemeClr val="tx1"/>
                </a:solidFill>
                <a:effectLst/>
                <a:latin typeface="+mn-lt"/>
                <a:ea typeface="+mn-ea"/>
                <a:cs typeface="+mn-cs"/>
              </a:rPr>
              <a:t>1</a:t>
            </a:r>
            <a:r>
              <a:rPr lang="cs-CZ" sz="1400" b="1" kern="1200" dirty="0">
                <a:solidFill>
                  <a:schemeClr val="tx1"/>
                </a:solidFill>
                <a:effectLst/>
                <a:latin typeface="+mn-lt"/>
                <a:ea typeface="+mn-ea"/>
                <a:cs typeface="+mn-cs"/>
              </a:rPr>
              <a:t>. </a:t>
            </a:r>
            <a:r>
              <a:rPr lang="cs-CZ" sz="1400" b="1" kern="1200" dirty="0" smtClean="0">
                <a:solidFill>
                  <a:schemeClr val="tx1"/>
                </a:solidFill>
                <a:effectLst/>
                <a:latin typeface="+mn-lt"/>
                <a:ea typeface="+mn-ea"/>
                <a:cs typeface="+mn-cs"/>
              </a:rPr>
              <a:t>stupni, </a:t>
            </a:r>
            <a:r>
              <a:rPr lang="cs-CZ" sz="1400" kern="1200" dirty="0">
                <a:solidFill>
                  <a:schemeClr val="tx1"/>
                </a:solidFill>
                <a:effectLst/>
                <a:latin typeface="+mn-lt"/>
                <a:ea typeface="+mn-ea"/>
                <a:cs typeface="+mn-cs"/>
              </a:rPr>
              <a:t>primárně určena pro žáky 2. – 5. tříd ZŠ, tedy pro žáky ve věku od 7 do 12 let.  </a:t>
            </a:r>
          </a:p>
          <a:p>
            <a:r>
              <a:rPr lang="cs-CZ" sz="1400" kern="1200" dirty="0" smtClean="0">
                <a:solidFill>
                  <a:schemeClr val="tx1"/>
                </a:solidFill>
                <a:effectLst/>
                <a:latin typeface="+mn-lt"/>
                <a:ea typeface="+mn-ea"/>
                <a:cs typeface="+mn-cs"/>
              </a:rPr>
              <a:t>Tento </a:t>
            </a:r>
            <a:r>
              <a:rPr lang="cs-CZ" sz="1400" kern="1200" dirty="0">
                <a:solidFill>
                  <a:schemeClr val="tx1"/>
                </a:solidFill>
                <a:effectLst/>
                <a:latin typeface="+mn-lt"/>
                <a:ea typeface="+mn-ea"/>
                <a:cs typeface="+mn-cs"/>
              </a:rPr>
              <a:t>projekt byl realizován primárně proto, že jsme vnímali jako klíčový faktor pro zvýšení efektivity primární prevence rizikového chování </a:t>
            </a:r>
            <a:r>
              <a:rPr lang="cs-CZ" sz="1400" b="1" kern="1200" dirty="0">
                <a:solidFill>
                  <a:schemeClr val="tx1"/>
                </a:solidFill>
                <a:effectLst/>
                <a:latin typeface="+mn-lt"/>
                <a:ea typeface="+mn-ea"/>
                <a:cs typeface="+mn-cs"/>
              </a:rPr>
              <a:t>včasný začátek preventivního působení. </a:t>
            </a:r>
            <a:r>
              <a:rPr lang="cs-CZ" sz="1400" kern="1200" dirty="0">
                <a:solidFill>
                  <a:schemeClr val="tx1"/>
                </a:solidFill>
                <a:effectLst/>
                <a:latin typeface="+mn-lt"/>
                <a:ea typeface="+mn-ea"/>
                <a:cs typeface="+mn-cs"/>
              </a:rPr>
              <a:t>Tehdejší nabídka programů všeobecné primární prevence pro 1. stupeň základních škol byla nedostatečná, a i proto jsme se rozhodli reagovat na poptávku ze stran odborníků, škol i rodičovské veřejnosti. Jak se později ukázalo, o prevenci na 1. stupni mělo zájem více škol, než jsme byli schopni pokrýt, poptávka tudíž převýšila nabídku.</a:t>
            </a:r>
          </a:p>
          <a:p>
            <a:pPr marL="285750" indent="-285750">
              <a:buFontTx/>
              <a:buChar char="-"/>
            </a:pPr>
            <a:r>
              <a:rPr lang="cs-CZ" dirty="0" smtClean="0"/>
              <a:t>V tomto</a:t>
            </a:r>
            <a:r>
              <a:rPr lang="cs-CZ" baseline="0" dirty="0" smtClean="0"/>
              <a:t> období také </a:t>
            </a:r>
            <a:r>
              <a:rPr lang="cs-CZ" baseline="0" dirty="0" err="1" smtClean="0"/>
              <a:t>gambling</a:t>
            </a:r>
            <a:endParaRPr lang="cs-CZ" baseline="0" dirty="0" smtClean="0"/>
          </a:p>
        </p:txBody>
      </p:sp>
      <p:sp>
        <p:nvSpPr>
          <p:cNvPr id="4" name="Zástupný symbol pro číslo snímku 3"/>
          <p:cNvSpPr>
            <a:spLocks noGrp="1"/>
          </p:cNvSpPr>
          <p:nvPr>
            <p:ph type="sldNum" sz="quarter" idx="10"/>
          </p:nvPr>
        </p:nvSpPr>
        <p:spPr/>
        <p:txBody>
          <a:bodyPr/>
          <a:lstStyle/>
          <a:p>
            <a:fld id="{78DA6F6D-0DA3-40E0-A7EC-6A946DCF190C}" type="slidenum">
              <a:rPr lang="cs-CZ" smtClean="0"/>
              <a:pPr/>
              <a:t>6</a:t>
            </a:fld>
            <a:endParaRPr lang="cs-CZ" dirty="0"/>
          </a:p>
        </p:txBody>
      </p:sp>
    </p:spTree>
    <p:extLst>
      <p:ext uri="{BB962C8B-B14F-4D97-AF65-F5344CB8AC3E}">
        <p14:creationId xmlns:p14="http://schemas.microsoft.com/office/powerpoint/2010/main" val="34916247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285750" indent="-285750">
              <a:buFontTx/>
              <a:buChar char="-"/>
            </a:pPr>
            <a:r>
              <a:rPr lang="cs-CZ" dirty="0" smtClean="0"/>
              <a:t>Poslední vývojové období – pandemické</a:t>
            </a:r>
          </a:p>
          <a:p>
            <a:pPr marL="285750" indent="-285750">
              <a:buFontTx/>
              <a:buChar char="-"/>
            </a:pPr>
            <a:r>
              <a:rPr lang="cs-CZ" dirty="0" smtClean="0"/>
              <a:t>Nová témata</a:t>
            </a:r>
          </a:p>
          <a:p>
            <a:pPr marL="285750" indent="-285750">
              <a:buFontTx/>
              <a:buChar char="-"/>
            </a:pPr>
            <a:r>
              <a:rPr lang="cs-CZ" dirty="0" smtClean="0"/>
              <a:t>Online</a:t>
            </a:r>
            <a:r>
              <a:rPr lang="cs-CZ" baseline="0" dirty="0" smtClean="0"/>
              <a:t> programy</a:t>
            </a:r>
          </a:p>
          <a:p>
            <a:pPr marL="285750" indent="-285750">
              <a:buFontTx/>
              <a:buChar char="-"/>
            </a:pPr>
            <a:r>
              <a:rPr lang="cs-CZ" baseline="0" dirty="0" smtClean="0"/>
              <a:t>Nabídka témat</a:t>
            </a:r>
            <a:endParaRPr lang="cs-CZ" dirty="0"/>
          </a:p>
        </p:txBody>
      </p:sp>
      <p:sp>
        <p:nvSpPr>
          <p:cNvPr id="4" name="Zástupný symbol pro číslo snímku 3"/>
          <p:cNvSpPr>
            <a:spLocks noGrp="1"/>
          </p:cNvSpPr>
          <p:nvPr>
            <p:ph type="sldNum" sz="quarter" idx="10"/>
          </p:nvPr>
        </p:nvSpPr>
        <p:spPr/>
        <p:txBody>
          <a:bodyPr/>
          <a:lstStyle/>
          <a:p>
            <a:fld id="{78DA6F6D-0DA3-40E0-A7EC-6A946DCF190C}" type="slidenum">
              <a:rPr lang="cs-CZ" smtClean="0"/>
              <a:pPr/>
              <a:t>7</a:t>
            </a:fld>
            <a:endParaRPr lang="cs-CZ" dirty="0"/>
          </a:p>
        </p:txBody>
      </p:sp>
    </p:spTree>
    <p:extLst>
      <p:ext uri="{BB962C8B-B14F-4D97-AF65-F5344CB8AC3E}">
        <p14:creationId xmlns:p14="http://schemas.microsoft.com/office/powerpoint/2010/main" val="30033581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Další oblast – východiska,</a:t>
            </a:r>
            <a:r>
              <a:rPr lang="cs-CZ" baseline="0" dirty="0" smtClean="0"/>
              <a:t> cíle, témata.</a:t>
            </a:r>
            <a:endParaRPr lang="cs-CZ" dirty="0"/>
          </a:p>
        </p:txBody>
      </p:sp>
      <p:sp>
        <p:nvSpPr>
          <p:cNvPr id="4" name="Zástupný symbol pro číslo snímku 3"/>
          <p:cNvSpPr>
            <a:spLocks noGrp="1"/>
          </p:cNvSpPr>
          <p:nvPr>
            <p:ph type="sldNum" sz="quarter" idx="10"/>
          </p:nvPr>
        </p:nvSpPr>
        <p:spPr/>
        <p:txBody>
          <a:bodyPr/>
          <a:lstStyle/>
          <a:p>
            <a:fld id="{78DA6F6D-0DA3-40E0-A7EC-6A946DCF190C}" type="slidenum">
              <a:rPr lang="cs-CZ" smtClean="0"/>
              <a:pPr/>
              <a:t>8</a:t>
            </a:fld>
            <a:endParaRPr lang="cs-CZ" dirty="0"/>
          </a:p>
        </p:txBody>
      </p:sp>
    </p:spTree>
    <p:extLst>
      <p:ext uri="{BB962C8B-B14F-4D97-AF65-F5344CB8AC3E}">
        <p14:creationId xmlns:p14="http://schemas.microsoft.com/office/powerpoint/2010/main" val="22777035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marL="285750" indent="-285750">
              <a:buFontTx/>
              <a:buChar char="-"/>
            </a:pPr>
            <a:r>
              <a:rPr lang="cs-CZ" dirty="0" smtClean="0"/>
              <a:t>Obecným posláním programů primární</a:t>
            </a:r>
            <a:r>
              <a:rPr lang="cs-CZ" baseline="0" dirty="0" smtClean="0"/>
              <a:t> prevence je preventivní působení na cílovou skupinu dětí a studentů bez rozlišení míry rizikovosti.</a:t>
            </a:r>
          </a:p>
          <a:p>
            <a:pPr marL="285750" indent="-285750">
              <a:buFontTx/>
              <a:buChar char="-"/>
            </a:pPr>
            <a:r>
              <a:rPr lang="cs-CZ" baseline="0" dirty="0" smtClean="0"/>
              <a:t>Naše služby vycházejí z definice specifické primární prevence, to znamená, že pracujeme s technikami a aktivitami, které jsou zaměřeny na konkrétní typy rizikového chování, které máme rozděleny do několika témat, kterým se budu věnovat na dalších </a:t>
            </a:r>
            <a:r>
              <a:rPr lang="cs-CZ" baseline="0" dirty="0" err="1" smtClean="0"/>
              <a:t>slidech</a:t>
            </a:r>
            <a:r>
              <a:rPr lang="cs-CZ" baseline="0" dirty="0" smtClean="0"/>
              <a:t>. </a:t>
            </a:r>
          </a:p>
          <a:p>
            <a:pPr marL="285750" indent="-285750">
              <a:buFontTx/>
              <a:buChar char="-"/>
            </a:pPr>
            <a:r>
              <a:rPr lang="cs-CZ" baseline="0" dirty="0" smtClean="0"/>
              <a:t>Kvalita našich programů je pak zajištěna tím, že vycházíme ze Standardů odborné způsobilosti poskytovatelů programů školské primární prevence rizikového chování a základním východiskem pro realizaci preventivních programů je pro nás Etický kodex </a:t>
            </a:r>
            <a:r>
              <a:rPr lang="cs-CZ" baseline="0" dirty="0" err="1" smtClean="0"/>
              <a:t>Prev</a:t>
            </a:r>
            <a:r>
              <a:rPr lang="cs-CZ" baseline="0" dirty="0" smtClean="0"/>
              <a:t>- Centrum, z. </a:t>
            </a:r>
            <a:r>
              <a:rPr lang="cs-CZ" baseline="0" dirty="0" err="1" smtClean="0"/>
              <a:t>ú.</a:t>
            </a:r>
            <a:endParaRPr lang="cs-CZ" dirty="0"/>
          </a:p>
        </p:txBody>
      </p:sp>
      <p:sp>
        <p:nvSpPr>
          <p:cNvPr id="4" name="Zástupný symbol pro číslo snímku 3"/>
          <p:cNvSpPr>
            <a:spLocks noGrp="1"/>
          </p:cNvSpPr>
          <p:nvPr>
            <p:ph type="sldNum" sz="quarter" idx="10"/>
          </p:nvPr>
        </p:nvSpPr>
        <p:spPr/>
        <p:txBody>
          <a:bodyPr/>
          <a:lstStyle/>
          <a:p>
            <a:fld id="{78DA6F6D-0DA3-40E0-A7EC-6A946DCF190C}" type="slidenum">
              <a:rPr lang="cs-CZ" smtClean="0"/>
              <a:pPr/>
              <a:t>9</a:t>
            </a:fld>
            <a:endParaRPr lang="cs-CZ" dirty="0"/>
          </a:p>
        </p:txBody>
      </p:sp>
    </p:spTree>
    <p:extLst>
      <p:ext uri="{BB962C8B-B14F-4D97-AF65-F5344CB8AC3E}">
        <p14:creationId xmlns:p14="http://schemas.microsoft.com/office/powerpoint/2010/main" val="37246649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02005" y="2348894"/>
            <a:ext cx="9089390" cy="1620771"/>
          </a:xfrm>
        </p:spPr>
        <p:txBody>
          <a:bodyPr/>
          <a:lstStyle/>
          <a:p>
            <a:r>
              <a:rPr lang="en-US"/>
              <a:t>Click to edit Master title style</a:t>
            </a:r>
            <a:endParaRPr lang="cs-CZ"/>
          </a:p>
        </p:txBody>
      </p:sp>
      <p:sp>
        <p:nvSpPr>
          <p:cNvPr id="3" name="Subtitle 2"/>
          <p:cNvSpPr>
            <a:spLocks noGrp="1"/>
          </p:cNvSpPr>
          <p:nvPr>
            <p:ph type="subTitle" idx="1"/>
          </p:nvPr>
        </p:nvSpPr>
        <p:spPr>
          <a:xfrm>
            <a:off x="1604010" y="4284716"/>
            <a:ext cx="7485380" cy="1932323"/>
          </a:xfrm>
        </p:spPr>
        <p:txBody>
          <a:bodyPr/>
          <a:lstStyle>
            <a:lvl1pPr marL="0" indent="0" algn="ctr">
              <a:buNone/>
              <a:defRPr>
                <a:solidFill>
                  <a:schemeClr val="tx1">
                    <a:tint val="75000"/>
                  </a:schemeClr>
                </a:solidFill>
              </a:defRPr>
            </a:lvl1pPr>
            <a:lvl2pPr marL="497845" indent="0" algn="ctr">
              <a:buNone/>
              <a:defRPr>
                <a:solidFill>
                  <a:schemeClr val="tx1">
                    <a:tint val="75000"/>
                  </a:schemeClr>
                </a:solidFill>
              </a:defRPr>
            </a:lvl2pPr>
            <a:lvl3pPr marL="995690" indent="0" algn="ctr">
              <a:buNone/>
              <a:defRPr>
                <a:solidFill>
                  <a:schemeClr val="tx1">
                    <a:tint val="75000"/>
                  </a:schemeClr>
                </a:solidFill>
              </a:defRPr>
            </a:lvl3pPr>
            <a:lvl4pPr marL="1493535" indent="0" algn="ctr">
              <a:buNone/>
              <a:defRPr>
                <a:solidFill>
                  <a:schemeClr val="tx1">
                    <a:tint val="75000"/>
                  </a:schemeClr>
                </a:solidFill>
              </a:defRPr>
            </a:lvl4pPr>
            <a:lvl5pPr marL="1991380" indent="0" algn="ctr">
              <a:buNone/>
              <a:defRPr>
                <a:solidFill>
                  <a:schemeClr val="tx1">
                    <a:tint val="75000"/>
                  </a:schemeClr>
                </a:solidFill>
              </a:defRPr>
            </a:lvl5pPr>
            <a:lvl6pPr marL="2489225" indent="0" algn="ctr">
              <a:buNone/>
              <a:defRPr>
                <a:solidFill>
                  <a:schemeClr val="tx1">
                    <a:tint val="75000"/>
                  </a:schemeClr>
                </a:solidFill>
              </a:defRPr>
            </a:lvl6pPr>
            <a:lvl7pPr marL="2987070" indent="0" algn="ctr">
              <a:buNone/>
              <a:defRPr>
                <a:solidFill>
                  <a:schemeClr val="tx1">
                    <a:tint val="75000"/>
                  </a:schemeClr>
                </a:solidFill>
              </a:defRPr>
            </a:lvl7pPr>
            <a:lvl8pPr marL="3484916" indent="0" algn="ctr">
              <a:buNone/>
              <a:defRPr>
                <a:solidFill>
                  <a:schemeClr val="tx1">
                    <a:tint val="75000"/>
                  </a:schemeClr>
                </a:solidFill>
              </a:defRPr>
            </a:lvl8pPr>
            <a:lvl9pPr marL="3982761" indent="0" algn="ctr">
              <a:buNone/>
              <a:defRPr>
                <a:solidFill>
                  <a:schemeClr val="tx1">
                    <a:tint val="75000"/>
                  </a:schemeClr>
                </a:solidFill>
              </a:defRPr>
            </a:lvl9pPr>
          </a:lstStyle>
          <a:p>
            <a:r>
              <a:rPr lang="en-US"/>
              <a:t>Click to edit Master subtitle style</a:t>
            </a:r>
            <a:endParaRPr lang="cs-CZ"/>
          </a:p>
        </p:txBody>
      </p:sp>
      <p:sp>
        <p:nvSpPr>
          <p:cNvPr id="4" name="Date Placeholder 3"/>
          <p:cNvSpPr>
            <a:spLocks noGrp="1"/>
          </p:cNvSpPr>
          <p:nvPr>
            <p:ph type="dt" sz="half" idx="10"/>
          </p:nvPr>
        </p:nvSpPr>
        <p:spPr/>
        <p:txBody>
          <a:bodyPr/>
          <a:lstStyle/>
          <a:p>
            <a:fld id="{F70D9F63-840F-4F9C-B71A-768BF46DBFDC}" type="datetime1">
              <a:rPr lang="cs-CZ" smtClean="0"/>
              <a:t>09.05.2022</a:t>
            </a:fld>
            <a:endParaRPr lang="cs-CZ" dirty="0"/>
          </a:p>
        </p:txBody>
      </p:sp>
      <p:sp>
        <p:nvSpPr>
          <p:cNvPr id="5" name="Footer Placeholder 4"/>
          <p:cNvSpPr>
            <a:spLocks noGrp="1"/>
          </p:cNvSpPr>
          <p:nvPr>
            <p:ph type="ftr" sz="quarter" idx="11"/>
          </p:nvPr>
        </p:nvSpPr>
        <p:spPr/>
        <p:txBody>
          <a:bodyPr/>
          <a:lstStyle/>
          <a:p>
            <a:endParaRPr lang="cs-CZ" dirty="0"/>
          </a:p>
        </p:txBody>
      </p:sp>
      <p:sp>
        <p:nvSpPr>
          <p:cNvPr id="6" name="Slide Number Placeholder 5"/>
          <p:cNvSpPr>
            <a:spLocks noGrp="1"/>
          </p:cNvSpPr>
          <p:nvPr>
            <p:ph type="sldNum" sz="quarter" idx="12"/>
          </p:nvPr>
        </p:nvSpPr>
        <p:spPr/>
        <p:txBody>
          <a:bodyPr/>
          <a:lstStyle/>
          <a:p>
            <a:fld id="{AD779820-186F-47B0-B453-AA562EE81937}" type="slidenum">
              <a:rPr lang="cs-CZ" smtClean="0"/>
              <a:pPr/>
              <a:t>‹#›</a:t>
            </a:fld>
            <a:endParaRPr lang="cs-CZ"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cs-CZ"/>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4" name="Date Placeholder 3"/>
          <p:cNvSpPr>
            <a:spLocks noGrp="1"/>
          </p:cNvSpPr>
          <p:nvPr>
            <p:ph type="dt" sz="half" idx="10"/>
          </p:nvPr>
        </p:nvSpPr>
        <p:spPr/>
        <p:txBody>
          <a:bodyPr/>
          <a:lstStyle/>
          <a:p>
            <a:fld id="{5C984117-A761-4D7B-B1FF-F699E1D8C222}" type="datetime1">
              <a:rPr lang="cs-CZ" smtClean="0"/>
              <a:t>09.05.2022</a:t>
            </a:fld>
            <a:endParaRPr lang="cs-CZ" dirty="0"/>
          </a:p>
        </p:txBody>
      </p:sp>
      <p:sp>
        <p:nvSpPr>
          <p:cNvPr id="5" name="Footer Placeholder 4"/>
          <p:cNvSpPr>
            <a:spLocks noGrp="1"/>
          </p:cNvSpPr>
          <p:nvPr>
            <p:ph type="ftr" sz="quarter" idx="11"/>
          </p:nvPr>
        </p:nvSpPr>
        <p:spPr/>
        <p:txBody>
          <a:bodyPr/>
          <a:lstStyle/>
          <a:p>
            <a:endParaRPr lang="cs-CZ" dirty="0"/>
          </a:p>
        </p:txBody>
      </p:sp>
      <p:sp>
        <p:nvSpPr>
          <p:cNvPr id="6" name="Slide Number Placeholder 5"/>
          <p:cNvSpPr>
            <a:spLocks noGrp="1"/>
          </p:cNvSpPr>
          <p:nvPr>
            <p:ph type="sldNum" sz="quarter" idx="12"/>
          </p:nvPr>
        </p:nvSpPr>
        <p:spPr/>
        <p:txBody>
          <a:bodyPr/>
          <a:lstStyle/>
          <a:p>
            <a:fld id="{AD779820-186F-47B0-B453-AA562EE81937}" type="slidenum">
              <a:rPr lang="cs-CZ" smtClean="0"/>
              <a:pPr/>
              <a:t>‹#›</a:t>
            </a:fld>
            <a:endParaRPr lang="cs-CZ"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98774" y="302803"/>
            <a:ext cx="2606517" cy="6451578"/>
          </a:xfrm>
        </p:spPr>
        <p:txBody>
          <a:bodyPr vert="eaVert"/>
          <a:lstStyle/>
          <a:p>
            <a:r>
              <a:rPr lang="en-US"/>
              <a:t>Click to edit Master title style</a:t>
            </a:r>
            <a:endParaRPr lang="cs-CZ"/>
          </a:p>
        </p:txBody>
      </p:sp>
      <p:sp>
        <p:nvSpPr>
          <p:cNvPr id="3" name="Vertical Text Placeholder 2"/>
          <p:cNvSpPr>
            <a:spLocks noGrp="1"/>
          </p:cNvSpPr>
          <p:nvPr>
            <p:ph type="body" orient="vert" idx="1"/>
          </p:nvPr>
        </p:nvSpPr>
        <p:spPr>
          <a:xfrm>
            <a:off x="579226" y="302803"/>
            <a:ext cx="7641326" cy="645157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4" name="Date Placeholder 3"/>
          <p:cNvSpPr>
            <a:spLocks noGrp="1"/>
          </p:cNvSpPr>
          <p:nvPr>
            <p:ph type="dt" sz="half" idx="10"/>
          </p:nvPr>
        </p:nvSpPr>
        <p:spPr/>
        <p:txBody>
          <a:bodyPr/>
          <a:lstStyle/>
          <a:p>
            <a:fld id="{7AC82355-9FAD-4D4E-AFBB-3CD0838CE2BB}" type="datetime1">
              <a:rPr lang="cs-CZ" smtClean="0"/>
              <a:t>09.05.2022</a:t>
            </a:fld>
            <a:endParaRPr lang="cs-CZ" dirty="0"/>
          </a:p>
        </p:txBody>
      </p:sp>
      <p:sp>
        <p:nvSpPr>
          <p:cNvPr id="5" name="Footer Placeholder 4"/>
          <p:cNvSpPr>
            <a:spLocks noGrp="1"/>
          </p:cNvSpPr>
          <p:nvPr>
            <p:ph type="ftr" sz="quarter" idx="11"/>
          </p:nvPr>
        </p:nvSpPr>
        <p:spPr/>
        <p:txBody>
          <a:bodyPr/>
          <a:lstStyle/>
          <a:p>
            <a:endParaRPr lang="cs-CZ" dirty="0"/>
          </a:p>
        </p:txBody>
      </p:sp>
      <p:sp>
        <p:nvSpPr>
          <p:cNvPr id="6" name="Slide Number Placeholder 5"/>
          <p:cNvSpPr>
            <a:spLocks noGrp="1"/>
          </p:cNvSpPr>
          <p:nvPr>
            <p:ph type="sldNum" sz="quarter" idx="12"/>
          </p:nvPr>
        </p:nvSpPr>
        <p:spPr/>
        <p:txBody>
          <a:bodyPr/>
          <a:lstStyle/>
          <a:p>
            <a:fld id="{AD779820-186F-47B0-B453-AA562EE81937}" type="slidenum">
              <a:rPr lang="cs-CZ" smtClean="0"/>
              <a:pPr/>
              <a:t>‹#›</a:t>
            </a:fld>
            <a:endParaRPr lang="cs-CZ"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cs-CZ"/>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4" name="Date Placeholder 3"/>
          <p:cNvSpPr>
            <a:spLocks noGrp="1"/>
          </p:cNvSpPr>
          <p:nvPr>
            <p:ph type="dt" sz="half" idx="10"/>
          </p:nvPr>
        </p:nvSpPr>
        <p:spPr/>
        <p:txBody>
          <a:bodyPr/>
          <a:lstStyle/>
          <a:p>
            <a:fld id="{FCC8A218-F6CE-49D1-93FA-64A79A8296CC}" type="datetime1">
              <a:rPr lang="cs-CZ" smtClean="0"/>
              <a:t>09.05.2022</a:t>
            </a:fld>
            <a:endParaRPr lang="cs-CZ" dirty="0"/>
          </a:p>
        </p:txBody>
      </p:sp>
      <p:sp>
        <p:nvSpPr>
          <p:cNvPr id="5" name="Footer Placeholder 4"/>
          <p:cNvSpPr>
            <a:spLocks noGrp="1"/>
          </p:cNvSpPr>
          <p:nvPr>
            <p:ph type="ftr" sz="quarter" idx="11"/>
          </p:nvPr>
        </p:nvSpPr>
        <p:spPr/>
        <p:txBody>
          <a:bodyPr/>
          <a:lstStyle/>
          <a:p>
            <a:endParaRPr lang="cs-CZ" dirty="0"/>
          </a:p>
        </p:txBody>
      </p:sp>
      <p:sp>
        <p:nvSpPr>
          <p:cNvPr id="6" name="Slide Number Placeholder 5"/>
          <p:cNvSpPr>
            <a:spLocks noGrp="1"/>
          </p:cNvSpPr>
          <p:nvPr>
            <p:ph type="sldNum" sz="quarter" idx="12"/>
          </p:nvPr>
        </p:nvSpPr>
        <p:spPr/>
        <p:txBody>
          <a:bodyPr/>
          <a:lstStyle/>
          <a:p>
            <a:fld id="{AD779820-186F-47B0-B453-AA562EE81937}" type="slidenum">
              <a:rPr lang="cs-CZ" smtClean="0"/>
              <a:pPr/>
              <a:t>‹#›</a:t>
            </a:fld>
            <a:endParaRPr lang="cs-CZ"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44705" y="4858813"/>
            <a:ext cx="9089390" cy="1501751"/>
          </a:xfrm>
        </p:spPr>
        <p:txBody>
          <a:bodyPr anchor="t"/>
          <a:lstStyle>
            <a:lvl1pPr algn="l">
              <a:defRPr sz="4400" b="1" cap="all"/>
            </a:lvl1pPr>
          </a:lstStyle>
          <a:p>
            <a:r>
              <a:rPr lang="en-US"/>
              <a:t>Click to edit Master title style</a:t>
            </a:r>
            <a:endParaRPr lang="cs-CZ"/>
          </a:p>
        </p:txBody>
      </p:sp>
      <p:sp>
        <p:nvSpPr>
          <p:cNvPr id="3" name="Text Placeholder 2"/>
          <p:cNvSpPr>
            <a:spLocks noGrp="1"/>
          </p:cNvSpPr>
          <p:nvPr>
            <p:ph type="body" idx="1"/>
          </p:nvPr>
        </p:nvSpPr>
        <p:spPr>
          <a:xfrm>
            <a:off x="844705" y="3204786"/>
            <a:ext cx="9089390" cy="1654026"/>
          </a:xfrm>
        </p:spPr>
        <p:txBody>
          <a:bodyPr anchor="b"/>
          <a:lstStyle>
            <a:lvl1pPr marL="0" indent="0">
              <a:buNone/>
              <a:defRPr sz="2200">
                <a:solidFill>
                  <a:schemeClr val="tx1">
                    <a:tint val="75000"/>
                  </a:schemeClr>
                </a:solidFill>
              </a:defRPr>
            </a:lvl1pPr>
            <a:lvl2pPr marL="497845" indent="0">
              <a:buNone/>
              <a:defRPr sz="2000">
                <a:solidFill>
                  <a:schemeClr val="tx1">
                    <a:tint val="75000"/>
                  </a:schemeClr>
                </a:solidFill>
              </a:defRPr>
            </a:lvl2pPr>
            <a:lvl3pPr marL="995690" indent="0">
              <a:buNone/>
              <a:defRPr sz="1700">
                <a:solidFill>
                  <a:schemeClr val="tx1">
                    <a:tint val="75000"/>
                  </a:schemeClr>
                </a:solidFill>
              </a:defRPr>
            </a:lvl3pPr>
            <a:lvl4pPr marL="1493535" indent="0">
              <a:buNone/>
              <a:defRPr sz="1500">
                <a:solidFill>
                  <a:schemeClr val="tx1">
                    <a:tint val="75000"/>
                  </a:schemeClr>
                </a:solidFill>
              </a:defRPr>
            </a:lvl4pPr>
            <a:lvl5pPr marL="1991380" indent="0">
              <a:buNone/>
              <a:defRPr sz="1500">
                <a:solidFill>
                  <a:schemeClr val="tx1">
                    <a:tint val="75000"/>
                  </a:schemeClr>
                </a:solidFill>
              </a:defRPr>
            </a:lvl5pPr>
            <a:lvl6pPr marL="2489225" indent="0">
              <a:buNone/>
              <a:defRPr sz="1500">
                <a:solidFill>
                  <a:schemeClr val="tx1">
                    <a:tint val="75000"/>
                  </a:schemeClr>
                </a:solidFill>
              </a:defRPr>
            </a:lvl6pPr>
            <a:lvl7pPr marL="2987070" indent="0">
              <a:buNone/>
              <a:defRPr sz="1500">
                <a:solidFill>
                  <a:schemeClr val="tx1">
                    <a:tint val="75000"/>
                  </a:schemeClr>
                </a:solidFill>
              </a:defRPr>
            </a:lvl7pPr>
            <a:lvl8pPr marL="3484916" indent="0">
              <a:buNone/>
              <a:defRPr sz="1500">
                <a:solidFill>
                  <a:schemeClr val="tx1">
                    <a:tint val="75000"/>
                  </a:schemeClr>
                </a:solidFill>
              </a:defRPr>
            </a:lvl8pPr>
            <a:lvl9pPr marL="3982761" indent="0">
              <a:buNone/>
              <a:defRPr sz="15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15BD254-2CC5-4AB3-901A-1B841B1FBCE1}" type="datetime1">
              <a:rPr lang="cs-CZ" smtClean="0"/>
              <a:t>09.05.2022</a:t>
            </a:fld>
            <a:endParaRPr lang="cs-CZ" dirty="0"/>
          </a:p>
        </p:txBody>
      </p:sp>
      <p:sp>
        <p:nvSpPr>
          <p:cNvPr id="5" name="Footer Placeholder 4"/>
          <p:cNvSpPr>
            <a:spLocks noGrp="1"/>
          </p:cNvSpPr>
          <p:nvPr>
            <p:ph type="ftr" sz="quarter" idx="11"/>
          </p:nvPr>
        </p:nvSpPr>
        <p:spPr/>
        <p:txBody>
          <a:bodyPr/>
          <a:lstStyle/>
          <a:p>
            <a:endParaRPr lang="cs-CZ" dirty="0"/>
          </a:p>
        </p:txBody>
      </p:sp>
      <p:sp>
        <p:nvSpPr>
          <p:cNvPr id="6" name="Slide Number Placeholder 5"/>
          <p:cNvSpPr>
            <a:spLocks noGrp="1"/>
          </p:cNvSpPr>
          <p:nvPr>
            <p:ph type="sldNum" sz="quarter" idx="12"/>
          </p:nvPr>
        </p:nvSpPr>
        <p:spPr/>
        <p:txBody>
          <a:bodyPr/>
          <a:lstStyle/>
          <a:p>
            <a:fld id="{AD779820-186F-47B0-B453-AA562EE81937}" type="slidenum">
              <a:rPr lang="cs-CZ" smtClean="0"/>
              <a:pPr/>
              <a:t>‹#›</a:t>
            </a:fld>
            <a:endParaRPr lang="cs-CZ"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cs-CZ"/>
          </a:p>
        </p:txBody>
      </p:sp>
      <p:sp>
        <p:nvSpPr>
          <p:cNvPr id="3" name="Content Placeholder 2"/>
          <p:cNvSpPr>
            <a:spLocks noGrp="1"/>
          </p:cNvSpPr>
          <p:nvPr>
            <p:ph sz="half" idx="1"/>
          </p:nvPr>
        </p:nvSpPr>
        <p:spPr>
          <a:xfrm>
            <a:off x="579226" y="1764296"/>
            <a:ext cx="5123921" cy="4990084"/>
          </a:xfrm>
        </p:spPr>
        <p:txBody>
          <a:bodyPr/>
          <a:lstStyle>
            <a:lvl1pPr>
              <a:defRPr sz="30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4" name="Content Placeholder 3"/>
          <p:cNvSpPr>
            <a:spLocks noGrp="1"/>
          </p:cNvSpPr>
          <p:nvPr>
            <p:ph sz="half" idx="2"/>
          </p:nvPr>
        </p:nvSpPr>
        <p:spPr>
          <a:xfrm>
            <a:off x="5881370" y="1764296"/>
            <a:ext cx="5123921" cy="4990084"/>
          </a:xfrm>
        </p:spPr>
        <p:txBody>
          <a:bodyPr/>
          <a:lstStyle>
            <a:lvl1pPr>
              <a:defRPr sz="30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5" name="Date Placeholder 4"/>
          <p:cNvSpPr>
            <a:spLocks noGrp="1"/>
          </p:cNvSpPr>
          <p:nvPr>
            <p:ph type="dt" sz="half" idx="10"/>
          </p:nvPr>
        </p:nvSpPr>
        <p:spPr/>
        <p:txBody>
          <a:bodyPr/>
          <a:lstStyle/>
          <a:p>
            <a:fld id="{207BD8D5-5292-483A-9C5A-B0241A4D7612}" type="datetime1">
              <a:rPr lang="cs-CZ" smtClean="0"/>
              <a:t>09.05.2022</a:t>
            </a:fld>
            <a:endParaRPr lang="cs-CZ" dirty="0"/>
          </a:p>
        </p:txBody>
      </p:sp>
      <p:sp>
        <p:nvSpPr>
          <p:cNvPr id="6" name="Footer Placeholder 5"/>
          <p:cNvSpPr>
            <a:spLocks noGrp="1"/>
          </p:cNvSpPr>
          <p:nvPr>
            <p:ph type="ftr" sz="quarter" idx="11"/>
          </p:nvPr>
        </p:nvSpPr>
        <p:spPr/>
        <p:txBody>
          <a:bodyPr/>
          <a:lstStyle/>
          <a:p>
            <a:endParaRPr lang="cs-CZ" dirty="0"/>
          </a:p>
        </p:txBody>
      </p:sp>
      <p:sp>
        <p:nvSpPr>
          <p:cNvPr id="7" name="Slide Number Placeholder 6"/>
          <p:cNvSpPr>
            <a:spLocks noGrp="1"/>
          </p:cNvSpPr>
          <p:nvPr>
            <p:ph type="sldNum" sz="quarter" idx="12"/>
          </p:nvPr>
        </p:nvSpPr>
        <p:spPr/>
        <p:txBody>
          <a:bodyPr/>
          <a:lstStyle/>
          <a:p>
            <a:fld id="{AD779820-186F-47B0-B453-AA562EE81937}" type="slidenum">
              <a:rPr lang="cs-CZ" smtClean="0"/>
              <a:pPr/>
              <a:t>‹#›</a:t>
            </a:fld>
            <a:endParaRPr lang="cs-CZ"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4670" y="302801"/>
            <a:ext cx="9624060" cy="1260211"/>
          </a:xfrm>
        </p:spPr>
        <p:txBody>
          <a:bodyPr/>
          <a:lstStyle>
            <a:lvl1pPr>
              <a:defRPr/>
            </a:lvl1pPr>
          </a:lstStyle>
          <a:p>
            <a:r>
              <a:rPr lang="en-US"/>
              <a:t>Click to edit Master title style</a:t>
            </a:r>
            <a:endParaRPr lang="cs-CZ"/>
          </a:p>
        </p:txBody>
      </p:sp>
      <p:sp>
        <p:nvSpPr>
          <p:cNvPr id="3" name="Text Placeholder 2"/>
          <p:cNvSpPr>
            <a:spLocks noGrp="1"/>
          </p:cNvSpPr>
          <p:nvPr>
            <p:ph type="body" idx="1"/>
          </p:nvPr>
        </p:nvSpPr>
        <p:spPr>
          <a:xfrm>
            <a:off x="534670" y="1692533"/>
            <a:ext cx="4724775" cy="705367"/>
          </a:xfrm>
        </p:spPr>
        <p:txBody>
          <a:bodyPr anchor="b"/>
          <a:lstStyle>
            <a:lvl1pPr marL="0" indent="0">
              <a:buNone/>
              <a:defRPr sz="2600" b="1"/>
            </a:lvl1pPr>
            <a:lvl2pPr marL="497845" indent="0">
              <a:buNone/>
              <a:defRPr sz="2200" b="1"/>
            </a:lvl2pPr>
            <a:lvl3pPr marL="995690" indent="0">
              <a:buNone/>
              <a:defRPr sz="2000" b="1"/>
            </a:lvl3pPr>
            <a:lvl4pPr marL="1493535" indent="0">
              <a:buNone/>
              <a:defRPr sz="1700" b="1"/>
            </a:lvl4pPr>
            <a:lvl5pPr marL="1991380" indent="0">
              <a:buNone/>
              <a:defRPr sz="1700" b="1"/>
            </a:lvl5pPr>
            <a:lvl6pPr marL="2489225" indent="0">
              <a:buNone/>
              <a:defRPr sz="1700" b="1"/>
            </a:lvl6pPr>
            <a:lvl7pPr marL="2987070" indent="0">
              <a:buNone/>
              <a:defRPr sz="1700" b="1"/>
            </a:lvl7pPr>
            <a:lvl8pPr marL="3484916" indent="0">
              <a:buNone/>
              <a:defRPr sz="1700" b="1"/>
            </a:lvl8pPr>
            <a:lvl9pPr marL="3982761" indent="0">
              <a:buNone/>
              <a:defRPr sz="1700" b="1"/>
            </a:lvl9pPr>
          </a:lstStyle>
          <a:p>
            <a:pPr lvl="0"/>
            <a:r>
              <a:rPr lang="en-US"/>
              <a:t>Click to edit Master text styles</a:t>
            </a:r>
          </a:p>
        </p:txBody>
      </p:sp>
      <p:sp>
        <p:nvSpPr>
          <p:cNvPr id="4" name="Content Placeholder 3"/>
          <p:cNvSpPr>
            <a:spLocks noGrp="1"/>
          </p:cNvSpPr>
          <p:nvPr>
            <p:ph sz="half" idx="2"/>
          </p:nvPr>
        </p:nvSpPr>
        <p:spPr>
          <a:xfrm>
            <a:off x="534670" y="2397901"/>
            <a:ext cx="4724775" cy="4356478"/>
          </a:xfrm>
        </p:spPr>
        <p:txBody>
          <a:bodyPr/>
          <a:lstStyle>
            <a:lvl1pPr>
              <a:defRPr sz="2600"/>
            </a:lvl1pPr>
            <a:lvl2pPr>
              <a:defRPr sz="2200"/>
            </a:lvl2pPr>
            <a:lvl3pPr>
              <a:defRPr sz="20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5" name="Text Placeholder 4"/>
          <p:cNvSpPr>
            <a:spLocks noGrp="1"/>
          </p:cNvSpPr>
          <p:nvPr>
            <p:ph type="body" sz="quarter" idx="3"/>
          </p:nvPr>
        </p:nvSpPr>
        <p:spPr>
          <a:xfrm>
            <a:off x="5432099" y="1692533"/>
            <a:ext cx="4726632" cy="705367"/>
          </a:xfrm>
        </p:spPr>
        <p:txBody>
          <a:bodyPr anchor="b"/>
          <a:lstStyle>
            <a:lvl1pPr marL="0" indent="0">
              <a:buNone/>
              <a:defRPr sz="2600" b="1"/>
            </a:lvl1pPr>
            <a:lvl2pPr marL="497845" indent="0">
              <a:buNone/>
              <a:defRPr sz="2200" b="1"/>
            </a:lvl2pPr>
            <a:lvl3pPr marL="995690" indent="0">
              <a:buNone/>
              <a:defRPr sz="2000" b="1"/>
            </a:lvl3pPr>
            <a:lvl4pPr marL="1493535" indent="0">
              <a:buNone/>
              <a:defRPr sz="1700" b="1"/>
            </a:lvl4pPr>
            <a:lvl5pPr marL="1991380" indent="0">
              <a:buNone/>
              <a:defRPr sz="1700" b="1"/>
            </a:lvl5pPr>
            <a:lvl6pPr marL="2489225" indent="0">
              <a:buNone/>
              <a:defRPr sz="1700" b="1"/>
            </a:lvl6pPr>
            <a:lvl7pPr marL="2987070" indent="0">
              <a:buNone/>
              <a:defRPr sz="1700" b="1"/>
            </a:lvl7pPr>
            <a:lvl8pPr marL="3484916" indent="0">
              <a:buNone/>
              <a:defRPr sz="1700" b="1"/>
            </a:lvl8pPr>
            <a:lvl9pPr marL="3982761" indent="0">
              <a:buNone/>
              <a:defRPr sz="1700" b="1"/>
            </a:lvl9pPr>
          </a:lstStyle>
          <a:p>
            <a:pPr lvl="0"/>
            <a:r>
              <a:rPr lang="en-US"/>
              <a:t>Click to edit Master text styles</a:t>
            </a:r>
          </a:p>
        </p:txBody>
      </p:sp>
      <p:sp>
        <p:nvSpPr>
          <p:cNvPr id="6" name="Content Placeholder 5"/>
          <p:cNvSpPr>
            <a:spLocks noGrp="1"/>
          </p:cNvSpPr>
          <p:nvPr>
            <p:ph sz="quarter" idx="4"/>
          </p:nvPr>
        </p:nvSpPr>
        <p:spPr>
          <a:xfrm>
            <a:off x="5432099" y="2397901"/>
            <a:ext cx="4726632" cy="4356478"/>
          </a:xfrm>
        </p:spPr>
        <p:txBody>
          <a:bodyPr/>
          <a:lstStyle>
            <a:lvl1pPr>
              <a:defRPr sz="2600"/>
            </a:lvl1pPr>
            <a:lvl2pPr>
              <a:defRPr sz="2200"/>
            </a:lvl2pPr>
            <a:lvl3pPr>
              <a:defRPr sz="20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7" name="Date Placeholder 6"/>
          <p:cNvSpPr>
            <a:spLocks noGrp="1"/>
          </p:cNvSpPr>
          <p:nvPr>
            <p:ph type="dt" sz="half" idx="10"/>
          </p:nvPr>
        </p:nvSpPr>
        <p:spPr/>
        <p:txBody>
          <a:bodyPr/>
          <a:lstStyle/>
          <a:p>
            <a:fld id="{80810966-5337-484E-8A3A-5478CFEB5DCB}" type="datetime1">
              <a:rPr lang="cs-CZ" smtClean="0"/>
              <a:t>09.05.2022</a:t>
            </a:fld>
            <a:endParaRPr lang="cs-CZ" dirty="0"/>
          </a:p>
        </p:txBody>
      </p:sp>
      <p:sp>
        <p:nvSpPr>
          <p:cNvPr id="8" name="Footer Placeholder 7"/>
          <p:cNvSpPr>
            <a:spLocks noGrp="1"/>
          </p:cNvSpPr>
          <p:nvPr>
            <p:ph type="ftr" sz="quarter" idx="11"/>
          </p:nvPr>
        </p:nvSpPr>
        <p:spPr/>
        <p:txBody>
          <a:bodyPr/>
          <a:lstStyle/>
          <a:p>
            <a:endParaRPr lang="cs-CZ" dirty="0"/>
          </a:p>
        </p:txBody>
      </p:sp>
      <p:sp>
        <p:nvSpPr>
          <p:cNvPr id="9" name="Slide Number Placeholder 8"/>
          <p:cNvSpPr>
            <a:spLocks noGrp="1"/>
          </p:cNvSpPr>
          <p:nvPr>
            <p:ph type="sldNum" sz="quarter" idx="12"/>
          </p:nvPr>
        </p:nvSpPr>
        <p:spPr/>
        <p:txBody>
          <a:bodyPr/>
          <a:lstStyle/>
          <a:p>
            <a:fld id="{AD779820-186F-47B0-B453-AA562EE81937}" type="slidenum">
              <a:rPr lang="cs-CZ" smtClean="0"/>
              <a:pPr/>
              <a:t>‹#›</a:t>
            </a:fld>
            <a:endParaRPr lang="cs-CZ"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cs-CZ"/>
          </a:p>
        </p:txBody>
      </p:sp>
      <p:sp>
        <p:nvSpPr>
          <p:cNvPr id="3" name="Date Placeholder 2"/>
          <p:cNvSpPr>
            <a:spLocks noGrp="1"/>
          </p:cNvSpPr>
          <p:nvPr>
            <p:ph type="dt" sz="half" idx="10"/>
          </p:nvPr>
        </p:nvSpPr>
        <p:spPr/>
        <p:txBody>
          <a:bodyPr/>
          <a:lstStyle/>
          <a:p>
            <a:fld id="{DEFAE420-142F-4681-9319-4BEB99027A3C}" type="datetime1">
              <a:rPr lang="cs-CZ" smtClean="0"/>
              <a:t>09.05.2022</a:t>
            </a:fld>
            <a:endParaRPr lang="cs-CZ" dirty="0"/>
          </a:p>
        </p:txBody>
      </p:sp>
      <p:sp>
        <p:nvSpPr>
          <p:cNvPr id="4" name="Footer Placeholder 3"/>
          <p:cNvSpPr>
            <a:spLocks noGrp="1"/>
          </p:cNvSpPr>
          <p:nvPr>
            <p:ph type="ftr" sz="quarter" idx="11"/>
          </p:nvPr>
        </p:nvSpPr>
        <p:spPr/>
        <p:txBody>
          <a:bodyPr/>
          <a:lstStyle/>
          <a:p>
            <a:endParaRPr lang="cs-CZ" dirty="0"/>
          </a:p>
        </p:txBody>
      </p:sp>
      <p:sp>
        <p:nvSpPr>
          <p:cNvPr id="5" name="Slide Number Placeholder 4"/>
          <p:cNvSpPr>
            <a:spLocks noGrp="1"/>
          </p:cNvSpPr>
          <p:nvPr>
            <p:ph type="sldNum" sz="quarter" idx="12"/>
          </p:nvPr>
        </p:nvSpPr>
        <p:spPr/>
        <p:txBody>
          <a:bodyPr/>
          <a:lstStyle/>
          <a:p>
            <a:fld id="{AD779820-186F-47B0-B453-AA562EE81937}" type="slidenum">
              <a:rPr lang="cs-CZ" smtClean="0"/>
              <a:pPr/>
              <a:t>‹#›</a:t>
            </a:fld>
            <a:endParaRPr lang="cs-CZ"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E5BCEC-A5C8-4BF1-804D-CC24A53135D6}" type="datetime1">
              <a:rPr lang="cs-CZ" smtClean="0"/>
              <a:t>09.05.2022</a:t>
            </a:fld>
            <a:endParaRPr lang="cs-CZ" dirty="0"/>
          </a:p>
        </p:txBody>
      </p:sp>
      <p:sp>
        <p:nvSpPr>
          <p:cNvPr id="3" name="Footer Placeholder 2"/>
          <p:cNvSpPr>
            <a:spLocks noGrp="1"/>
          </p:cNvSpPr>
          <p:nvPr>
            <p:ph type="ftr" sz="quarter" idx="11"/>
          </p:nvPr>
        </p:nvSpPr>
        <p:spPr/>
        <p:txBody>
          <a:bodyPr/>
          <a:lstStyle/>
          <a:p>
            <a:endParaRPr lang="cs-CZ" dirty="0"/>
          </a:p>
        </p:txBody>
      </p:sp>
      <p:sp>
        <p:nvSpPr>
          <p:cNvPr id="4" name="Slide Number Placeholder 3"/>
          <p:cNvSpPr>
            <a:spLocks noGrp="1"/>
          </p:cNvSpPr>
          <p:nvPr>
            <p:ph type="sldNum" sz="quarter" idx="12"/>
          </p:nvPr>
        </p:nvSpPr>
        <p:spPr/>
        <p:txBody>
          <a:bodyPr/>
          <a:lstStyle/>
          <a:p>
            <a:fld id="{AD779820-186F-47B0-B453-AA562EE81937}" type="slidenum">
              <a:rPr lang="cs-CZ" smtClean="0"/>
              <a:pPr/>
              <a:t>‹#›</a:t>
            </a:fld>
            <a:endParaRPr lang="cs-CZ"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4670" y="301050"/>
            <a:ext cx="3518055" cy="1281214"/>
          </a:xfrm>
        </p:spPr>
        <p:txBody>
          <a:bodyPr anchor="b"/>
          <a:lstStyle>
            <a:lvl1pPr algn="l">
              <a:defRPr sz="2200" b="1"/>
            </a:lvl1pPr>
          </a:lstStyle>
          <a:p>
            <a:r>
              <a:rPr lang="en-US"/>
              <a:t>Click to edit Master title style</a:t>
            </a:r>
            <a:endParaRPr lang="cs-CZ"/>
          </a:p>
        </p:txBody>
      </p:sp>
      <p:sp>
        <p:nvSpPr>
          <p:cNvPr id="3" name="Content Placeholder 2"/>
          <p:cNvSpPr>
            <a:spLocks noGrp="1"/>
          </p:cNvSpPr>
          <p:nvPr>
            <p:ph idx="1"/>
          </p:nvPr>
        </p:nvSpPr>
        <p:spPr>
          <a:xfrm>
            <a:off x="4180823" y="301052"/>
            <a:ext cx="5977907" cy="6453328"/>
          </a:xfrm>
        </p:spPr>
        <p:txBody>
          <a:bodyPr/>
          <a:lstStyle>
            <a:lvl1pPr>
              <a:defRPr sz="3500"/>
            </a:lvl1pPr>
            <a:lvl2pPr>
              <a:defRPr sz="3000"/>
            </a:lvl2pPr>
            <a:lvl3pPr>
              <a:defRPr sz="26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4" name="Text Placeholder 3"/>
          <p:cNvSpPr>
            <a:spLocks noGrp="1"/>
          </p:cNvSpPr>
          <p:nvPr>
            <p:ph type="body" sz="half" idx="2"/>
          </p:nvPr>
        </p:nvSpPr>
        <p:spPr>
          <a:xfrm>
            <a:off x="534670" y="1582266"/>
            <a:ext cx="3518055" cy="5172114"/>
          </a:xfrm>
        </p:spPr>
        <p:txBody>
          <a:bodyPr/>
          <a:lstStyle>
            <a:lvl1pPr marL="0" indent="0">
              <a:buNone/>
              <a:defRPr sz="1500"/>
            </a:lvl1pPr>
            <a:lvl2pPr marL="497845" indent="0">
              <a:buNone/>
              <a:defRPr sz="1300"/>
            </a:lvl2pPr>
            <a:lvl3pPr marL="995690" indent="0">
              <a:buNone/>
              <a:defRPr sz="1100"/>
            </a:lvl3pPr>
            <a:lvl4pPr marL="1493535" indent="0">
              <a:buNone/>
              <a:defRPr sz="1000"/>
            </a:lvl4pPr>
            <a:lvl5pPr marL="1991380" indent="0">
              <a:buNone/>
              <a:defRPr sz="1000"/>
            </a:lvl5pPr>
            <a:lvl6pPr marL="2489225" indent="0">
              <a:buNone/>
              <a:defRPr sz="1000"/>
            </a:lvl6pPr>
            <a:lvl7pPr marL="2987070" indent="0">
              <a:buNone/>
              <a:defRPr sz="1000"/>
            </a:lvl7pPr>
            <a:lvl8pPr marL="3484916" indent="0">
              <a:buNone/>
              <a:defRPr sz="1000"/>
            </a:lvl8pPr>
            <a:lvl9pPr marL="3982761"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22FCFD8-CAE4-4812-96F3-294A8A7C5EBF}" type="datetime1">
              <a:rPr lang="cs-CZ" smtClean="0"/>
              <a:t>09.05.2022</a:t>
            </a:fld>
            <a:endParaRPr lang="cs-CZ" dirty="0"/>
          </a:p>
        </p:txBody>
      </p:sp>
      <p:sp>
        <p:nvSpPr>
          <p:cNvPr id="6" name="Footer Placeholder 5"/>
          <p:cNvSpPr>
            <a:spLocks noGrp="1"/>
          </p:cNvSpPr>
          <p:nvPr>
            <p:ph type="ftr" sz="quarter" idx="11"/>
          </p:nvPr>
        </p:nvSpPr>
        <p:spPr/>
        <p:txBody>
          <a:bodyPr/>
          <a:lstStyle/>
          <a:p>
            <a:endParaRPr lang="cs-CZ" dirty="0"/>
          </a:p>
        </p:txBody>
      </p:sp>
      <p:sp>
        <p:nvSpPr>
          <p:cNvPr id="7" name="Slide Number Placeholder 6"/>
          <p:cNvSpPr>
            <a:spLocks noGrp="1"/>
          </p:cNvSpPr>
          <p:nvPr>
            <p:ph type="sldNum" sz="quarter" idx="12"/>
          </p:nvPr>
        </p:nvSpPr>
        <p:spPr/>
        <p:txBody>
          <a:bodyPr/>
          <a:lstStyle/>
          <a:p>
            <a:fld id="{AD779820-186F-47B0-B453-AA562EE81937}" type="slidenum">
              <a:rPr lang="cs-CZ" smtClean="0"/>
              <a:pPr/>
              <a:t>‹#›</a:t>
            </a:fld>
            <a:endParaRPr lang="cs-CZ"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95981" y="5292884"/>
            <a:ext cx="6416040" cy="624855"/>
          </a:xfrm>
        </p:spPr>
        <p:txBody>
          <a:bodyPr anchor="b"/>
          <a:lstStyle>
            <a:lvl1pPr algn="l">
              <a:defRPr sz="2200" b="1"/>
            </a:lvl1pPr>
          </a:lstStyle>
          <a:p>
            <a:r>
              <a:rPr lang="en-US"/>
              <a:t>Click to edit Master title style</a:t>
            </a:r>
            <a:endParaRPr lang="cs-CZ"/>
          </a:p>
        </p:txBody>
      </p:sp>
      <p:sp>
        <p:nvSpPr>
          <p:cNvPr id="3" name="Picture Placeholder 2"/>
          <p:cNvSpPr>
            <a:spLocks noGrp="1"/>
          </p:cNvSpPr>
          <p:nvPr>
            <p:ph type="pic" idx="1"/>
          </p:nvPr>
        </p:nvSpPr>
        <p:spPr>
          <a:xfrm>
            <a:off x="2095981" y="675613"/>
            <a:ext cx="6416040" cy="4536758"/>
          </a:xfrm>
        </p:spPr>
        <p:txBody>
          <a:bodyPr/>
          <a:lstStyle>
            <a:lvl1pPr marL="0" indent="0">
              <a:buNone/>
              <a:defRPr sz="3500"/>
            </a:lvl1pPr>
            <a:lvl2pPr marL="497845" indent="0">
              <a:buNone/>
              <a:defRPr sz="3000"/>
            </a:lvl2pPr>
            <a:lvl3pPr marL="995690" indent="0">
              <a:buNone/>
              <a:defRPr sz="2600"/>
            </a:lvl3pPr>
            <a:lvl4pPr marL="1493535" indent="0">
              <a:buNone/>
              <a:defRPr sz="2200"/>
            </a:lvl4pPr>
            <a:lvl5pPr marL="1991380" indent="0">
              <a:buNone/>
              <a:defRPr sz="2200"/>
            </a:lvl5pPr>
            <a:lvl6pPr marL="2489225" indent="0">
              <a:buNone/>
              <a:defRPr sz="2200"/>
            </a:lvl6pPr>
            <a:lvl7pPr marL="2987070" indent="0">
              <a:buNone/>
              <a:defRPr sz="2200"/>
            </a:lvl7pPr>
            <a:lvl8pPr marL="3484916" indent="0">
              <a:buNone/>
              <a:defRPr sz="2200"/>
            </a:lvl8pPr>
            <a:lvl9pPr marL="3982761" indent="0">
              <a:buNone/>
              <a:defRPr sz="2200"/>
            </a:lvl9pPr>
          </a:lstStyle>
          <a:p>
            <a:endParaRPr lang="cs-CZ" dirty="0"/>
          </a:p>
        </p:txBody>
      </p:sp>
      <p:sp>
        <p:nvSpPr>
          <p:cNvPr id="4" name="Text Placeholder 3"/>
          <p:cNvSpPr>
            <a:spLocks noGrp="1"/>
          </p:cNvSpPr>
          <p:nvPr>
            <p:ph type="body" sz="half" idx="2"/>
          </p:nvPr>
        </p:nvSpPr>
        <p:spPr>
          <a:xfrm>
            <a:off x="2095981" y="5917739"/>
            <a:ext cx="6416040" cy="887398"/>
          </a:xfrm>
        </p:spPr>
        <p:txBody>
          <a:bodyPr/>
          <a:lstStyle>
            <a:lvl1pPr marL="0" indent="0">
              <a:buNone/>
              <a:defRPr sz="1500"/>
            </a:lvl1pPr>
            <a:lvl2pPr marL="497845" indent="0">
              <a:buNone/>
              <a:defRPr sz="1300"/>
            </a:lvl2pPr>
            <a:lvl3pPr marL="995690" indent="0">
              <a:buNone/>
              <a:defRPr sz="1100"/>
            </a:lvl3pPr>
            <a:lvl4pPr marL="1493535" indent="0">
              <a:buNone/>
              <a:defRPr sz="1000"/>
            </a:lvl4pPr>
            <a:lvl5pPr marL="1991380" indent="0">
              <a:buNone/>
              <a:defRPr sz="1000"/>
            </a:lvl5pPr>
            <a:lvl6pPr marL="2489225" indent="0">
              <a:buNone/>
              <a:defRPr sz="1000"/>
            </a:lvl6pPr>
            <a:lvl7pPr marL="2987070" indent="0">
              <a:buNone/>
              <a:defRPr sz="1000"/>
            </a:lvl7pPr>
            <a:lvl8pPr marL="3484916" indent="0">
              <a:buNone/>
              <a:defRPr sz="1000"/>
            </a:lvl8pPr>
            <a:lvl9pPr marL="3982761"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67D52D2-30D0-4805-826F-86537ED74B17}" type="datetime1">
              <a:rPr lang="cs-CZ" smtClean="0"/>
              <a:t>09.05.2022</a:t>
            </a:fld>
            <a:endParaRPr lang="cs-CZ" dirty="0"/>
          </a:p>
        </p:txBody>
      </p:sp>
      <p:sp>
        <p:nvSpPr>
          <p:cNvPr id="6" name="Footer Placeholder 5"/>
          <p:cNvSpPr>
            <a:spLocks noGrp="1"/>
          </p:cNvSpPr>
          <p:nvPr>
            <p:ph type="ftr" sz="quarter" idx="11"/>
          </p:nvPr>
        </p:nvSpPr>
        <p:spPr/>
        <p:txBody>
          <a:bodyPr/>
          <a:lstStyle/>
          <a:p>
            <a:endParaRPr lang="cs-CZ" dirty="0"/>
          </a:p>
        </p:txBody>
      </p:sp>
      <p:sp>
        <p:nvSpPr>
          <p:cNvPr id="7" name="Slide Number Placeholder 6"/>
          <p:cNvSpPr>
            <a:spLocks noGrp="1"/>
          </p:cNvSpPr>
          <p:nvPr>
            <p:ph type="sldNum" sz="quarter" idx="12"/>
          </p:nvPr>
        </p:nvSpPr>
        <p:spPr/>
        <p:txBody>
          <a:bodyPr/>
          <a:lstStyle/>
          <a:p>
            <a:fld id="{AD779820-186F-47B0-B453-AA562EE81937}" type="slidenum">
              <a:rPr lang="cs-CZ" smtClean="0"/>
              <a:pPr/>
              <a:t>‹#›</a:t>
            </a:fld>
            <a:endParaRPr lang="cs-CZ"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670" y="302801"/>
            <a:ext cx="9624060" cy="1260211"/>
          </a:xfrm>
          <a:prstGeom prst="rect">
            <a:avLst/>
          </a:prstGeom>
        </p:spPr>
        <p:txBody>
          <a:bodyPr vert="horz" lIns="99569" tIns="49785" rIns="99569" bIns="49785" rtlCol="0" anchor="ctr">
            <a:normAutofit/>
          </a:bodyPr>
          <a:lstStyle/>
          <a:p>
            <a:r>
              <a:rPr lang="en-US"/>
              <a:t>Click to edit Master title style</a:t>
            </a:r>
            <a:endParaRPr lang="cs-CZ"/>
          </a:p>
        </p:txBody>
      </p:sp>
      <p:sp>
        <p:nvSpPr>
          <p:cNvPr id="3" name="Text Placeholder 2"/>
          <p:cNvSpPr>
            <a:spLocks noGrp="1"/>
          </p:cNvSpPr>
          <p:nvPr>
            <p:ph type="body" idx="1"/>
          </p:nvPr>
        </p:nvSpPr>
        <p:spPr>
          <a:xfrm>
            <a:off x="534670" y="1764296"/>
            <a:ext cx="9624060" cy="4990084"/>
          </a:xfrm>
          <a:prstGeom prst="rect">
            <a:avLst/>
          </a:prstGeom>
        </p:spPr>
        <p:txBody>
          <a:bodyPr vert="horz" lIns="99569" tIns="49785" rIns="99569" bIns="49785"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4" name="Date Placeholder 3"/>
          <p:cNvSpPr>
            <a:spLocks noGrp="1"/>
          </p:cNvSpPr>
          <p:nvPr>
            <p:ph type="dt" sz="half" idx="2"/>
          </p:nvPr>
        </p:nvSpPr>
        <p:spPr>
          <a:xfrm>
            <a:off x="534670" y="7008172"/>
            <a:ext cx="2495127" cy="402567"/>
          </a:xfrm>
          <a:prstGeom prst="rect">
            <a:avLst/>
          </a:prstGeom>
        </p:spPr>
        <p:txBody>
          <a:bodyPr vert="horz" lIns="99569" tIns="49785" rIns="99569" bIns="49785" rtlCol="0" anchor="ctr"/>
          <a:lstStyle>
            <a:lvl1pPr algn="l">
              <a:defRPr sz="1300">
                <a:solidFill>
                  <a:schemeClr val="tx1">
                    <a:tint val="75000"/>
                  </a:schemeClr>
                </a:solidFill>
              </a:defRPr>
            </a:lvl1pPr>
          </a:lstStyle>
          <a:p>
            <a:fld id="{FF49CE5C-9765-4894-9933-5CB672749636}" type="datetime1">
              <a:rPr lang="cs-CZ" smtClean="0"/>
              <a:t>09.05.2022</a:t>
            </a:fld>
            <a:endParaRPr lang="cs-CZ" dirty="0"/>
          </a:p>
        </p:txBody>
      </p:sp>
      <p:sp>
        <p:nvSpPr>
          <p:cNvPr id="5" name="Footer Placeholder 4"/>
          <p:cNvSpPr>
            <a:spLocks noGrp="1"/>
          </p:cNvSpPr>
          <p:nvPr>
            <p:ph type="ftr" sz="quarter" idx="3"/>
          </p:nvPr>
        </p:nvSpPr>
        <p:spPr>
          <a:xfrm>
            <a:off x="3653579" y="7008172"/>
            <a:ext cx="3386243" cy="402567"/>
          </a:xfrm>
          <a:prstGeom prst="rect">
            <a:avLst/>
          </a:prstGeom>
        </p:spPr>
        <p:txBody>
          <a:bodyPr vert="horz" lIns="99569" tIns="49785" rIns="99569" bIns="49785" rtlCol="0" anchor="ctr"/>
          <a:lstStyle>
            <a:lvl1pPr algn="ctr">
              <a:defRPr sz="1300">
                <a:solidFill>
                  <a:schemeClr val="tx1">
                    <a:tint val="75000"/>
                  </a:schemeClr>
                </a:solidFill>
              </a:defRPr>
            </a:lvl1pPr>
          </a:lstStyle>
          <a:p>
            <a:endParaRPr lang="cs-CZ" dirty="0"/>
          </a:p>
        </p:txBody>
      </p:sp>
      <p:sp>
        <p:nvSpPr>
          <p:cNvPr id="6" name="Slide Number Placeholder 5"/>
          <p:cNvSpPr>
            <a:spLocks noGrp="1"/>
          </p:cNvSpPr>
          <p:nvPr>
            <p:ph type="sldNum" sz="quarter" idx="4"/>
          </p:nvPr>
        </p:nvSpPr>
        <p:spPr>
          <a:xfrm>
            <a:off x="7663603" y="7008172"/>
            <a:ext cx="2495127" cy="402567"/>
          </a:xfrm>
          <a:prstGeom prst="rect">
            <a:avLst/>
          </a:prstGeom>
        </p:spPr>
        <p:txBody>
          <a:bodyPr vert="horz" lIns="99569" tIns="49785" rIns="99569" bIns="49785" rtlCol="0" anchor="ctr"/>
          <a:lstStyle>
            <a:lvl1pPr algn="r">
              <a:defRPr sz="1300">
                <a:solidFill>
                  <a:schemeClr val="tx1">
                    <a:tint val="75000"/>
                  </a:schemeClr>
                </a:solidFill>
              </a:defRPr>
            </a:lvl1pPr>
          </a:lstStyle>
          <a:p>
            <a:fld id="{AD779820-186F-47B0-B453-AA562EE81937}" type="slidenum">
              <a:rPr lang="cs-CZ" smtClean="0"/>
              <a:pPr/>
              <a:t>‹#›</a:t>
            </a:fld>
            <a:endParaRPr lang="cs-CZ"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95690" rtl="0" eaLnBrk="1" latinLnBrk="0" hangingPunct="1">
        <a:spcBef>
          <a:spcPct val="0"/>
        </a:spcBef>
        <a:buNone/>
        <a:defRPr sz="4800" kern="1200">
          <a:solidFill>
            <a:schemeClr val="tx1"/>
          </a:solidFill>
          <a:latin typeface="+mj-lt"/>
          <a:ea typeface="+mj-ea"/>
          <a:cs typeface="+mj-cs"/>
        </a:defRPr>
      </a:lvl1pPr>
    </p:titleStyle>
    <p:bodyStyle>
      <a:lvl1pPr marL="373384" indent="-373384" algn="l" defTabSz="995690" rtl="0" eaLnBrk="1" latinLnBrk="0" hangingPunct="1">
        <a:spcBef>
          <a:spcPct val="20000"/>
        </a:spcBef>
        <a:buFont typeface="Arial" pitchFamily="34" charset="0"/>
        <a:buChar char="•"/>
        <a:defRPr sz="3500" kern="1200">
          <a:solidFill>
            <a:schemeClr val="tx1"/>
          </a:solidFill>
          <a:latin typeface="+mn-lt"/>
          <a:ea typeface="+mn-ea"/>
          <a:cs typeface="+mn-cs"/>
        </a:defRPr>
      </a:lvl1pPr>
      <a:lvl2pPr marL="808998" indent="-311153" algn="l" defTabSz="995690" rtl="0" eaLnBrk="1" latinLnBrk="0" hangingPunct="1">
        <a:spcBef>
          <a:spcPct val="20000"/>
        </a:spcBef>
        <a:buFont typeface="Arial" pitchFamily="34" charset="0"/>
        <a:buChar char="–"/>
        <a:defRPr sz="3000" kern="1200">
          <a:solidFill>
            <a:schemeClr val="tx1"/>
          </a:solidFill>
          <a:latin typeface="+mn-lt"/>
          <a:ea typeface="+mn-ea"/>
          <a:cs typeface="+mn-cs"/>
        </a:defRPr>
      </a:lvl2pPr>
      <a:lvl3pPr marL="1244613" indent="-248923" algn="l" defTabSz="995690" rtl="0" eaLnBrk="1" latinLnBrk="0" hangingPunct="1">
        <a:spcBef>
          <a:spcPct val="20000"/>
        </a:spcBef>
        <a:buFont typeface="Arial" pitchFamily="34" charset="0"/>
        <a:buChar char="•"/>
        <a:defRPr sz="2600" kern="1200">
          <a:solidFill>
            <a:schemeClr val="tx1"/>
          </a:solidFill>
          <a:latin typeface="+mn-lt"/>
          <a:ea typeface="+mn-ea"/>
          <a:cs typeface="+mn-cs"/>
        </a:defRPr>
      </a:lvl3pPr>
      <a:lvl4pPr marL="1742458" indent="-248923" algn="l" defTabSz="995690"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40303" indent="-248923" algn="l" defTabSz="995690"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738148" indent="-248923" algn="l" defTabSz="995690"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235993" indent="-248923" algn="l" defTabSz="995690"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733838" indent="-248923" algn="l" defTabSz="995690"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231683" indent="-248923" algn="l" defTabSz="995690"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cs-CZ"/>
      </a:defPPr>
      <a:lvl1pPr marL="0" algn="l" defTabSz="995690" rtl="0" eaLnBrk="1" latinLnBrk="0" hangingPunct="1">
        <a:defRPr sz="2000" kern="1200">
          <a:solidFill>
            <a:schemeClr val="tx1"/>
          </a:solidFill>
          <a:latin typeface="+mn-lt"/>
          <a:ea typeface="+mn-ea"/>
          <a:cs typeface="+mn-cs"/>
        </a:defRPr>
      </a:lvl1pPr>
      <a:lvl2pPr marL="497845" algn="l" defTabSz="995690" rtl="0" eaLnBrk="1" latinLnBrk="0" hangingPunct="1">
        <a:defRPr sz="2000" kern="1200">
          <a:solidFill>
            <a:schemeClr val="tx1"/>
          </a:solidFill>
          <a:latin typeface="+mn-lt"/>
          <a:ea typeface="+mn-ea"/>
          <a:cs typeface="+mn-cs"/>
        </a:defRPr>
      </a:lvl2pPr>
      <a:lvl3pPr marL="995690" algn="l" defTabSz="995690" rtl="0" eaLnBrk="1" latinLnBrk="0" hangingPunct="1">
        <a:defRPr sz="2000" kern="1200">
          <a:solidFill>
            <a:schemeClr val="tx1"/>
          </a:solidFill>
          <a:latin typeface="+mn-lt"/>
          <a:ea typeface="+mn-ea"/>
          <a:cs typeface="+mn-cs"/>
        </a:defRPr>
      </a:lvl3pPr>
      <a:lvl4pPr marL="1493535" algn="l" defTabSz="995690" rtl="0" eaLnBrk="1" latinLnBrk="0" hangingPunct="1">
        <a:defRPr sz="2000" kern="1200">
          <a:solidFill>
            <a:schemeClr val="tx1"/>
          </a:solidFill>
          <a:latin typeface="+mn-lt"/>
          <a:ea typeface="+mn-ea"/>
          <a:cs typeface="+mn-cs"/>
        </a:defRPr>
      </a:lvl4pPr>
      <a:lvl5pPr marL="1991380" algn="l" defTabSz="995690" rtl="0" eaLnBrk="1" latinLnBrk="0" hangingPunct="1">
        <a:defRPr sz="2000" kern="1200">
          <a:solidFill>
            <a:schemeClr val="tx1"/>
          </a:solidFill>
          <a:latin typeface="+mn-lt"/>
          <a:ea typeface="+mn-ea"/>
          <a:cs typeface="+mn-cs"/>
        </a:defRPr>
      </a:lvl5pPr>
      <a:lvl6pPr marL="2489225" algn="l" defTabSz="995690" rtl="0" eaLnBrk="1" latinLnBrk="0" hangingPunct="1">
        <a:defRPr sz="2000" kern="1200">
          <a:solidFill>
            <a:schemeClr val="tx1"/>
          </a:solidFill>
          <a:latin typeface="+mn-lt"/>
          <a:ea typeface="+mn-ea"/>
          <a:cs typeface="+mn-cs"/>
        </a:defRPr>
      </a:lvl6pPr>
      <a:lvl7pPr marL="2987070" algn="l" defTabSz="995690" rtl="0" eaLnBrk="1" latinLnBrk="0" hangingPunct="1">
        <a:defRPr sz="2000" kern="1200">
          <a:solidFill>
            <a:schemeClr val="tx1"/>
          </a:solidFill>
          <a:latin typeface="+mn-lt"/>
          <a:ea typeface="+mn-ea"/>
          <a:cs typeface="+mn-cs"/>
        </a:defRPr>
      </a:lvl7pPr>
      <a:lvl8pPr marL="3484916" algn="l" defTabSz="995690" rtl="0" eaLnBrk="1" latinLnBrk="0" hangingPunct="1">
        <a:defRPr sz="2000" kern="1200">
          <a:solidFill>
            <a:schemeClr val="tx1"/>
          </a:solidFill>
          <a:latin typeface="+mn-lt"/>
          <a:ea typeface="+mn-ea"/>
          <a:cs typeface="+mn-cs"/>
        </a:defRPr>
      </a:lvl8pPr>
      <a:lvl9pPr marL="3982761" algn="l" defTabSz="995690"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7.jpeg"/></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http://www.prevcentrum.cz/" TargetMode="External"/><Relationship Id="rId5" Type="http://schemas.openxmlformats.org/officeDocument/2006/relationships/hyperlink" Target="mailto:prevence@prevcentrum.cz" TargetMode="Externa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hyperlink" Target="http://www.prevcentrum.cz/" TargetMode="External"/><Relationship Id="rId5" Type="http://schemas.openxmlformats.org/officeDocument/2006/relationships/hyperlink" Target="mailto:prevence@prevcentrum.cz" TargetMode="External"/><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hyperlink" Target="http://www.prevcentrum.cz/" TargetMode="External"/><Relationship Id="rId5" Type="http://schemas.openxmlformats.org/officeDocument/2006/relationships/hyperlink" Target="mailto:prevence@prevcentrum.cz" TargetMode="Externa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www.prevcentrum.cz/" TargetMode="External"/><Relationship Id="rId5" Type="http://schemas.openxmlformats.org/officeDocument/2006/relationships/hyperlink" Target="mailto:prevence@prevcentrum.cz" TargetMode="Externa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www.prevcentrum.cz/" TargetMode="External"/><Relationship Id="rId5" Type="http://schemas.openxmlformats.org/officeDocument/2006/relationships/hyperlink" Target="mailto:prevence@prevcentrum.cz" TargetMode="Externa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FFFF00"/>
            </a:gs>
            <a:gs pos="100000">
              <a:srgbClr val="FCDE04"/>
            </a:gs>
          </a:gsLst>
          <a:lin ang="5400000" scaled="0"/>
        </a:gradFill>
        <a:effectLst/>
      </p:bgPr>
    </p:bg>
    <p:spTree>
      <p:nvGrpSpPr>
        <p:cNvPr id="1" name=""/>
        <p:cNvGrpSpPr/>
        <p:nvPr/>
      </p:nvGrpSpPr>
      <p:grpSpPr>
        <a:xfrm>
          <a:off x="0" y="0"/>
          <a:ext cx="0" cy="0"/>
          <a:chOff x="0" y="0"/>
          <a:chExt cx="0" cy="0"/>
        </a:xfrm>
      </p:grpSpPr>
      <p:pic>
        <p:nvPicPr>
          <p:cNvPr id="2" name="Obráze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00025"/>
            <a:ext cx="10693741" cy="7560000"/>
          </a:xfrm>
          <a:prstGeom prst="rect">
            <a:avLst/>
          </a:prstGeom>
        </p:spPr>
      </p:pic>
      <p:sp>
        <p:nvSpPr>
          <p:cNvPr id="7" name="Nadpis 4"/>
          <p:cNvSpPr txBox="1">
            <a:spLocks/>
          </p:cNvSpPr>
          <p:nvPr/>
        </p:nvSpPr>
        <p:spPr>
          <a:xfrm>
            <a:off x="1010244" y="7021037"/>
            <a:ext cx="9361169" cy="540226"/>
          </a:xfrm>
          <a:prstGeom prst="rect">
            <a:avLst/>
          </a:prstGeom>
          <a:noFill/>
        </p:spPr>
        <p:txBody>
          <a:bodyPr vert="horz" lIns="0" tIns="49785" rIns="99569" bIns="49785" rtlCol="0" anchor="ctr">
            <a:noAutofit/>
          </a:bodyPr>
          <a:lstStyle/>
          <a:p>
            <a:pPr marL="0" marR="0" lvl="0" indent="0" algn="l" defTabSz="99569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100" normalizeH="0" baseline="30000" noProof="0" dirty="0">
                <a:ln>
                  <a:noFill/>
                </a:ln>
                <a:solidFill>
                  <a:prstClr val="black"/>
                </a:solidFill>
                <a:effectLst/>
                <a:uLnTx/>
                <a:uFillTx/>
                <a:latin typeface="Calibri"/>
                <a:ea typeface="+mn-ea"/>
                <a:cs typeface="Arial" pitchFamily="34" charset="0"/>
              </a:rPr>
              <a:t>Prev—Centrum z.</a:t>
            </a:r>
            <a:r>
              <a:rPr kumimoji="0" lang="cs-CZ" sz="1600" b="0" i="0" u="none" strike="noStrike" kern="1200" cap="none" spc="100" normalizeH="0" baseline="30000" noProof="0" dirty="0">
                <a:ln>
                  <a:noFill/>
                </a:ln>
                <a:solidFill>
                  <a:prstClr val="black"/>
                </a:solidFill>
                <a:effectLst/>
                <a:uLnTx/>
                <a:uFillTx/>
                <a:latin typeface="Calibri"/>
                <a:ea typeface="+mn-ea"/>
                <a:cs typeface="Arial" pitchFamily="34" charset="0"/>
              </a:rPr>
              <a:t>ú</a:t>
            </a:r>
            <a:r>
              <a:rPr kumimoji="0" lang="fr-FR" sz="1600" b="0" i="0" u="none" strike="noStrike" kern="1200" cap="none" spc="100" normalizeH="0" baseline="30000" noProof="0" dirty="0">
                <a:ln>
                  <a:noFill/>
                </a:ln>
                <a:solidFill>
                  <a:prstClr val="black"/>
                </a:solidFill>
                <a:effectLst/>
                <a:uLnTx/>
                <a:uFillTx/>
                <a:latin typeface="Calibri"/>
                <a:ea typeface="+mn-ea"/>
                <a:cs typeface="Arial" pitchFamily="34" charset="0"/>
              </a:rPr>
              <a:t>.</a:t>
            </a:r>
            <a:r>
              <a:rPr kumimoji="0" lang="cs-CZ" sz="1600" b="0" i="0" u="none" strike="noStrike" kern="1200" cap="none" spc="100" normalizeH="0" baseline="30000" noProof="0" dirty="0">
                <a:ln>
                  <a:noFill/>
                </a:ln>
                <a:solidFill>
                  <a:prstClr val="black"/>
                </a:solidFill>
                <a:effectLst/>
                <a:uLnTx/>
                <a:uFillTx/>
                <a:latin typeface="Calibri"/>
                <a:ea typeface="+mn-ea"/>
                <a:cs typeface="Arial" pitchFamily="34" charset="0"/>
              </a:rPr>
              <a:t>,</a:t>
            </a:r>
            <a:r>
              <a:rPr kumimoji="0" lang="cs-CZ" sz="1600" b="0" i="0" u="none" strike="noStrike" kern="1200" cap="none" spc="100" normalizeH="0" baseline="0" noProof="0" dirty="0">
                <a:ln>
                  <a:noFill/>
                </a:ln>
                <a:solidFill>
                  <a:prstClr val="black"/>
                </a:solidFill>
                <a:effectLst/>
                <a:uLnTx/>
                <a:uFillTx/>
                <a:latin typeface="Calibri"/>
                <a:ea typeface="+mn-ea"/>
                <a:cs typeface="Arial" pitchFamily="34" charset="0"/>
              </a:rPr>
              <a:t> </a:t>
            </a:r>
            <a:r>
              <a:rPr kumimoji="0" lang="cs-CZ" sz="1600" b="1" i="0" u="none" strike="noStrike" kern="1200" cap="none" spc="100" normalizeH="0" baseline="30000" noProof="0" dirty="0">
                <a:ln>
                  <a:noFill/>
                </a:ln>
                <a:solidFill>
                  <a:prstClr val="black"/>
                </a:solidFill>
                <a:effectLst/>
                <a:uLnTx/>
                <a:uFillTx/>
                <a:latin typeface="Calibri"/>
                <a:ea typeface="+mn-ea"/>
                <a:cs typeface="Arial" pitchFamily="34" charset="0"/>
              </a:rPr>
              <a:t>PROGRAMY PRIMÁRNÍ PREVENCE</a:t>
            </a:r>
            <a:r>
              <a:rPr kumimoji="0" lang="fr-FR" sz="1600" b="0" i="0" u="none" strike="noStrike" kern="1200" cap="none" spc="100" normalizeH="0" baseline="30000" noProof="0" dirty="0">
                <a:ln>
                  <a:noFill/>
                </a:ln>
                <a:solidFill>
                  <a:prstClr val="black"/>
                </a:solidFill>
                <a:effectLst/>
                <a:uLnTx/>
                <a:uFillTx/>
                <a:latin typeface="Calibri"/>
                <a:ea typeface="+mn-ea"/>
                <a:cs typeface="Arial" pitchFamily="34" charset="0"/>
              </a:rPr>
              <a:t> tel: 2</a:t>
            </a:r>
            <a:r>
              <a:rPr kumimoji="0" lang="cs-CZ" sz="1600" b="0" i="0" u="none" strike="noStrike" kern="1200" cap="none" spc="100" normalizeH="0" baseline="30000" noProof="0" dirty="0">
                <a:ln>
                  <a:noFill/>
                </a:ln>
                <a:solidFill>
                  <a:prstClr val="black"/>
                </a:solidFill>
                <a:effectLst/>
                <a:uLnTx/>
                <a:uFillTx/>
                <a:latin typeface="Calibri"/>
                <a:ea typeface="+mn-ea"/>
                <a:cs typeface="Arial" pitchFamily="34" charset="0"/>
              </a:rPr>
              <a:t>42</a:t>
            </a:r>
            <a:r>
              <a:rPr kumimoji="0" lang="fr-FR" sz="1600" b="0" i="0" u="none" strike="noStrike" kern="1200" cap="none" spc="100" normalizeH="0" baseline="30000" noProof="0" dirty="0">
                <a:ln>
                  <a:noFill/>
                </a:ln>
                <a:solidFill>
                  <a:prstClr val="black"/>
                </a:solidFill>
                <a:effectLst/>
                <a:uLnTx/>
                <a:uFillTx/>
                <a:latin typeface="Calibri"/>
                <a:ea typeface="+mn-ea"/>
                <a:cs typeface="Arial" pitchFamily="34" charset="0"/>
              </a:rPr>
              <a:t> </a:t>
            </a:r>
            <a:r>
              <a:rPr kumimoji="0" lang="cs-CZ" sz="1600" b="0" i="0" u="none" strike="noStrike" kern="1200" cap="none" spc="100" normalizeH="0" baseline="30000" noProof="0" dirty="0">
                <a:ln>
                  <a:noFill/>
                </a:ln>
                <a:solidFill>
                  <a:prstClr val="black"/>
                </a:solidFill>
                <a:effectLst/>
                <a:uLnTx/>
                <a:uFillTx/>
                <a:latin typeface="Calibri"/>
                <a:ea typeface="+mn-ea"/>
                <a:cs typeface="Arial" pitchFamily="34" charset="0"/>
              </a:rPr>
              <a:t>498</a:t>
            </a:r>
            <a:r>
              <a:rPr kumimoji="0" lang="fr-FR" sz="1600" b="0" i="0" u="none" strike="noStrike" kern="1200" cap="none" spc="100" normalizeH="0" baseline="30000" noProof="0" dirty="0">
                <a:ln>
                  <a:noFill/>
                </a:ln>
                <a:solidFill>
                  <a:prstClr val="black"/>
                </a:solidFill>
                <a:effectLst/>
                <a:uLnTx/>
                <a:uFillTx/>
                <a:latin typeface="Calibri"/>
                <a:ea typeface="+mn-ea"/>
                <a:cs typeface="Arial" pitchFamily="34" charset="0"/>
              </a:rPr>
              <a:t> </a:t>
            </a:r>
            <a:r>
              <a:rPr kumimoji="0" lang="cs-CZ" sz="1600" b="0" i="0" u="none" strike="noStrike" kern="1200" cap="none" spc="100" normalizeH="0" baseline="30000" noProof="0" dirty="0">
                <a:ln>
                  <a:noFill/>
                </a:ln>
                <a:solidFill>
                  <a:prstClr val="black"/>
                </a:solidFill>
                <a:effectLst/>
                <a:uLnTx/>
                <a:uFillTx/>
                <a:latin typeface="Calibri"/>
                <a:ea typeface="+mn-ea"/>
                <a:cs typeface="Arial" pitchFamily="34" charset="0"/>
              </a:rPr>
              <a:t>335</a:t>
            </a:r>
            <a:r>
              <a:rPr kumimoji="0" lang="fr-FR" sz="1600" b="0" i="0" u="none" strike="noStrike" kern="1200" cap="none" spc="100" normalizeH="0" baseline="30000" noProof="0" dirty="0">
                <a:ln>
                  <a:noFill/>
                </a:ln>
                <a:solidFill>
                  <a:prstClr val="black"/>
                </a:solidFill>
                <a:effectLst/>
                <a:uLnTx/>
                <a:uFillTx/>
                <a:latin typeface="Calibri"/>
                <a:ea typeface="+mn-ea"/>
                <a:cs typeface="Arial" pitchFamily="34" charset="0"/>
              </a:rPr>
              <a:t> / </a:t>
            </a:r>
            <a:r>
              <a:rPr kumimoji="0" lang="cs-CZ" sz="1600" b="0" i="0" u="none" strike="noStrike" kern="1200" cap="none" spc="100" normalizeH="0" baseline="30000" noProof="0" dirty="0">
                <a:ln>
                  <a:noFill/>
                </a:ln>
                <a:solidFill>
                  <a:prstClr val="black"/>
                </a:solidFill>
                <a:effectLst/>
                <a:uLnTx/>
                <a:uFillTx/>
                <a:latin typeface="Calibri"/>
                <a:ea typeface="+mn-ea"/>
                <a:cs typeface="Arial" pitchFamily="34" charset="0"/>
              </a:rPr>
              <a:t>776 619 505</a:t>
            </a:r>
            <a:r>
              <a:rPr kumimoji="0" lang="fr-FR" sz="1600" b="0" i="0" u="none" strike="noStrike" kern="1200" cap="none" spc="100" normalizeH="0" baseline="30000" noProof="0" dirty="0">
                <a:ln>
                  <a:noFill/>
                </a:ln>
                <a:solidFill>
                  <a:prstClr val="black"/>
                </a:solidFill>
                <a:effectLst/>
                <a:uLnTx/>
                <a:uFillTx/>
                <a:latin typeface="Calibri"/>
                <a:ea typeface="+mn-ea"/>
                <a:cs typeface="Arial" pitchFamily="34" charset="0"/>
              </a:rPr>
              <a:t>/ email: p</a:t>
            </a:r>
            <a:r>
              <a:rPr kumimoji="0" lang="cs-CZ" sz="1600" b="0" i="0" u="none" strike="noStrike" kern="1200" cap="none" spc="100" normalizeH="0" baseline="30000" noProof="0" dirty="0" err="1">
                <a:ln>
                  <a:noFill/>
                </a:ln>
                <a:solidFill>
                  <a:prstClr val="black"/>
                </a:solidFill>
                <a:effectLst/>
                <a:uLnTx/>
                <a:uFillTx/>
                <a:latin typeface="Calibri"/>
                <a:ea typeface="+mn-ea"/>
                <a:cs typeface="Arial" pitchFamily="34" charset="0"/>
              </a:rPr>
              <a:t>revence</a:t>
            </a:r>
            <a:r>
              <a:rPr kumimoji="0" lang="fr-FR" sz="1600" b="0" i="0" u="none" strike="noStrike" kern="1200" cap="none" spc="100" normalizeH="0" baseline="30000" noProof="0" dirty="0">
                <a:ln>
                  <a:noFill/>
                </a:ln>
                <a:solidFill>
                  <a:prstClr val="black"/>
                </a:solidFill>
                <a:effectLst/>
                <a:uLnTx/>
                <a:uFillTx/>
                <a:latin typeface="Calibri"/>
                <a:ea typeface="+mn-ea"/>
                <a:cs typeface="Arial" pitchFamily="34" charset="0"/>
              </a:rPr>
              <a:t>@prevcentrum.cz / www.prevcentrum.cz</a:t>
            </a:r>
          </a:p>
        </p:txBody>
      </p:sp>
      <p:sp>
        <p:nvSpPr>
          <p:cNvPr id="10" name="Nadpis 4"/>
          <p:cNvSpPr txBox="1">
            <a:spLocks/>
          </p:cNvSpPr>
          <p:nvPr/>
        </p:nvSpPr>
        <p:spPr>
          <a:xfrm>
            <a:off x="1010244" y="894735"/>
            <a:ext cx="4817531" cy="5751871"/>
          </a:xfrm>
          <a:prstGeom prst="rect">
            <a:avLst/>
          </a:prstGeom>
          <a:ln>
            <a:noFill/>
          </a:ln>
        </p:spPr>
        <p:txBody>
          <a:bodyPr vert="horz" lIns="99569" tIns="49785" rIns="99569" bIns="49785" rtlCol="0" anchor="ctr">
            <a:normAutofit/>
          </a:bodyPr>
          <a:lstStyle/>
          <a:p>
            <a:pPr marL="0" marR="0" lvl="0" indent="0" algn="l" defTabSz="995690" rtl="0" eaLnBrk="1" fontAlgn="auto" latinLnBrk="0" hangingPunct="1">
              <a:lnSpc>
                <a:spcPct val="100000"/>
              </a:lnSpc>
              <a:spcBef>
                <a:spcPts val="0"/>
              </a:spcBef>
              <a:spcAft>
                <a:spcPts val="0"/>
              </a:spcAft>
              <a:buClrTx/>
              <a:buSzTx/>
              <a:buFontTx/>
              <a:buNone/>
              <a:tabLst/>
              <a:defRPr/>
            </a:pPr>
            <a:endParaRPr kumimoji="0" lang="cs-CZ" sz="1800" b="1" i="0" u="none" strike="noStrike" kern="1200" cap="none" spc="600" normalizeH="0" baseline="0" noProof="0" dirty="0">
              <a:ln>
                <a:noFill/>
              </a:ln>
              <a:solidFill>
                <a:prstClr val="black"/>
              </a:solidFill>
              <a:effectLst/>
              <a:uLnTx/>
              <a:uFillTx/>
              <a:latin typeface="Calibri"/>
              <a:ea typeface="+mn-ea"/>
              <a:cs typeface="Arial" pitchFamily="34" charset="0"/>
            </a:endParaRPr>
          </a:p>
          <a:p>
            <a:pPr marL="0" marR="0" lvl="0" indent="0" algn="l" defTabSz="995690" rtl="0" eaLnBrk="1" fontAlgn="auto" latinLnBrk="0" hangingPunct="1">
              <a:lnSpc>
                <a:spcPct val="100000"/>
              </a:lnSpc>
              <a:spcBef>
                <a:spcPts val="0"/>
              </a:spcBef>
              <a:spcAft>
                <a:spcPts val="0"/>
              </a:spcAft>
              <a:buClrTx/>
              <a:buSzTx/>
              <a:buFontTx/>
              <a:buNone/>
              <a:tabLst/>
              <a:defRPr/>
            </a:pPr>
            <a:endParaRPr kumimoji="0" lang="cs-CZ" sz="1800" b="1" i="0" u="none" strike="noStrike" kern="1200" cap="none" spc="600" normalizeH="0" baseline="0" noProof="0" dirty="0">
              <a:ln>
                <a:noFill/>
              </a:ln>
              <a:solidFill>
                <a:prstClr val="black"/>
              </a:solidFill>
              <a:effectLst/>
              <a:uLnTx/>
              <a:uFillTx/>
              <a:latin typeface="Calibri"/>
              <a:ea typeface="+mn-ea"/>
              <a:cs typeface="Arial" pitchFamily="34" charset="0"/>
            </a:endParaRPr>
          </a:p>
        </p:txBody>
      </p:sp>
      <p:pic>
        <p:nvPicPr>
          <p:cNvPr id="9" name="Obrázek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78071" y="6220996"/>
            <a:ext cx="2793342" cy="612825"/>
          </a:xfrm>
          <a:prstGeom prst="rect">
            <a:avLst/>
          </a:prstGeom>
        </p:spPr>
      </p:pic>
      <p:sp>
        <p:nvSpPr>
          <p:cNvPr id="8" name="object 3"/>
          <p:cNvSpPr txBox="1">
            <a:spLocks/>
          </p:cNvSpPr>
          <p:nvPr/>
        </p:nvSpPr>
        <p:spPr>
          <a:xfrm>
            <a:off x="1408149" y="2028225"/>
            <a:ext cx="6869075" cy="2444897"/>
          </a:xfrm>
          <a:prstGeom prst="rect">
            <a:avLst/>
          </a:prstGeom>
        </p:spPr>
        <p:txBody>
          <a:bodyPr vert="horz" wrap="square" lIns="0" tIns="13332" rIns="0" bIns="0" rtlCol="0" anchor="ctr">
            <a:spAutoFit/>
          </a:bodyPr>
          <a:lstStyle>
            <a:lvl1pPr algn="ctr" defTabSz="995690" rtl="0" eaLnBrk="1" latinLnBrk="0" hangingPunct="1">
              <a:spcBef>
                <a:spcPct val="0"/>
              </a:spcBef>
              <a:buNone/>
              <a:defRPr sz="4800" kern="1200">
                <a:solidFill>
                  <a:schemeClr val="tx1"/>
                </a:solidFill>
                <a:latin typeface="+mj-lt"/>
                <a:ea typeface="+mj-ea"/>
                <a:cs typeface="+mj-cs"/>
              </a:defRPr>
            </a:lvl1pPr>
          </a:lstStyle>
          <a:p>
            <a:pPr marL="0" marR="0" lvl="0" indent="0" algn="l" defTabSz="995690" rtl="0" eaLnBrk="1" fontAlgn="auto" latinLnBrk="0" hangingPunct="1">
              <a:lnSpc>
                <a:spcPct val="100000"/>
              </a:lnSpc>
              <a:spcBef>
                <a:spcPts val="0"/>
              </a:spcBef>
              <a:spcAft>
                <a:spcPts val="0"/>
              </a:spcAft>
              <a:buClrTx/>
              <a:buSzTx/>
              <a:buFontTx/>
              <a:buNone/>
              <a:tabLst/>
              <a:defRPr/>
            </a:pPr>
            <a:r>
              <a:rPr kumimoji="0" lang="cs-CZ" sz="4000" b="0" i="0" u="none" strike="noStrike" kern="1200" cap="none" spc="0" normalizeH="0" baseline="0" noProof="0" dirty="0">
                <a:ln>
                  <a:noFill/>
                </a:ln>
                <a:solidFill>
                  <a:prstClr val="black"/>
                </a:solidFill>
                <a:effectLst/>
                <a:uLnTx/>
                <a:uFillTx/>
                <a:latin typeface="Calibri"/>
                <a:ea typeface="+mj-ea"/>
                <a:cs typeface="+mj-cs"/>
              </a:rPr>
              <a:t>Prev-Centrum, </a:t>
            </a:r>
            <a:r>
              <a:rPr kumimoji="0" lang="cs-CZ" sz="4000" b="0" i="0" u="none" strike="noStrike" kern="1200" cap="none" spc="0" normalizeH="0" baseline="0" noProof="0" dirty="0" err="1">
                <a:ln>
                  <a:noFill/>
                </a:ln>
                <a:solidFill>
                  <a:prstClr val="black"/>
                </a:solidFill>
                <a:effectLst/>
                <a:uLnTx/>
                <a:uFillTx/>
                <a:latin typeface="Calibri"/>
                <a:ea typeface="+mj-ea"/>
                <a:cs typeface="+mj-cs"/>
              </a:rPr>
              <a:t>z.ú</a:t>
            </a:r>
            <a:r>
              <a:rPr kumimoji="0" lang="cs-CZ" sz="4000" b="0" i="0" u="none" strike="noStrike" kern="1200" cap="none" spc="0" normalizeH="0" baseline="0" noProof="0" dirty="0">
                <a:ln>
                  <a:noFill/>
                </a:ln>
                <a:solidFill>
                  <a:prstClr val="black"/>
                </a:solidFill>
                <a:effectLst/>
                <a:uLnTx/>
                <a:uFillTx/>
                <a:latin typeface="Calibri"/>
                <a:ea typeface="+mj-ea"/>
                <a:cs typeface="+mj-cs"/>
              </a:rPr>
              <a:t>.</a:t>
            </a:r>
          </a:p>
          <a:p>
            <a:pPr marL="0" marR="0" lvl="0" indent="0" algn="l" defTabSz="995690" rtl="0" eaLnBrk="1" fontAlgn="auto" latinLnBrk="0" hangingPunct="1">
              <a:lnSpc>
                <a:spcPct val="100000"/>
              </a:lnSpc>
              <a:spcBef>
                <a:spcPts val="0"/>
              </a:spcBef>
              <a:spcAft>
                <a:spcPts val="0"/>
              </a:spcAft>
              <a:buClrTx/>
              <a:buSzTx/>
              <a:buFontTx/>
              <a:buNone/>
              <a:tabLst/>
              <a:defRPr/>
            </a:pPr>
            <a:endParaRPr kumimoji="0" lang="cs-CZ" sz="1200" b="0" i="0" u="none" strike="noStrike" kern="1200" cap="none" spc="600" normalizeH="0" baseline="0" noProof="0" dirty="0">
              <a:ln>
                <a:noFill/>
              </a:ln>
              <a:solidFill>
                <a:prstClr val="black"/>
              </a:solidFill>
              <a:effectLst/>
              <a:uLnTx/>
              <a:uFillTx/>
              <a:latin typeface="Calibri"/>
              <a:ea typeface="+mj-ea"/>
              <a:cs typeface="Arial" pitchFamily="34" charset="0"/>
            </a:endParaRPr>
          </a:p>
          <a:p>
            <a:pPr marL="0" marR="0" lvl="0" indent="0" algn="l" defTabSz="995690" rtl="0" eaLnBrk="1" fontAlgn="auto" latinLnBrk="0" hangingPunct="1">
              <a:lnSpc>
                <a:spcPct val="100000"/>
              </a:lnSpc>
              <a:spcBef>
                <a:spcPct val="0"/>
              </a:spcBef>
              <a:spcAft>
                <a:spcPts val="0"/>
              </a:spcAft>
              <a:buClrTx/>
              <a:buSzTx/>
              <a:buFontTx/>
              <a:buNone/>
              <a:tabLst/>
              <a:defRPr/>
            </a:pPr>
            <a:endParaRPr kumimoji="0" lang="cs-CZ" sz="1050" b="1" i="0" u="none" strike="noStrike" kern="1200" cap="none" spc="600" normalizeH="0" baseline="0" noProof="0" dirty="0">
              <a:ln>
                <a:noFill/>
              </a:ln>
              <a:solidFill>
                <a:prstClr val="black"/>
              </a:solidFill>
              <a:effectLst/>
              <a:uLnTx/>
              <a:uFillTx/>
              <a:latin typeface="Calibri"/>
              <a:ea typeface="+mj-ea"/>
              <a:cs typeface="Arial" pitchFamily="34" charset="0"/>
            </a:endParaRPr>
          </a:p>
          <a:p>
            <a:pPr marL="0" marR="0" lvl="0" indent="0" algn="l" defTabSz="995690" rtl="0" eaLnBrk="1" fontAlgn="auto" latinLnBrk="0" hangingPunct="1">
              <a:lnSpc>
                <a:spcPct val="100000"/>
              </a:lnSpc>
              <a:spcBef>
                <a:spcPct val="0"/>
              </a:spcBef>
              <a:spcAft>
                <a:spcPts val="0"/>
              </a:spcAft>
              <a:buClrTx/>
              <a:buSzTx/>
              <a:buFontTx/>
              <a:buNone/>
              <a:tabLst/>
              <a:defRPr/>
            </a:pPr>
            <a:r>
              <a:rPr kumimoji="0" lang="cs-CZ" sz="4800" b="1" i="0" u="none" strike="noStrike" kern="1200" cap="none" spc="600" normalizeH="0" baseline="0" noProof="0" dirty="0">
                <a:ln>
                  <a:noFill/>
                </a:ln>
                <a:solidFill>
                  <a:prstClr val="black"/>
                </a:solidFill>
                <a:effectLst/>
                <a:uLnTx/>
                <a:uFillTx/>
                <a:latin typeface="Calibri"/>
                <a:ea typeface="+mj-ea"/>
                <a:cs typeface="Arial" pitchFamily="34" charset="0"/>
              </a:rPr>
              <a:t>Konference 20 let prevence v komunitě</a:t>
            </a:r>
          </a:p>
        </p:txBody>
      </p:sp>
    </p:spTree>
    <p:extLst>
      <p:ext uri="{BB962C8B-B14F-4D97-AF65-F5344CB8AC3E}">
        <p14:creationId xmlns:p14="http://schemas.microsoft.com/office/powerpoint/2010/main" val="6588481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666115" y="1059748"/>
            <a:ext cx="9361168" cy="5932204"/>
          </a:xfrm>
          <a:prstGeom prst="rect">
            <a:avLst/>
          </a:prstGeom>
          <a:noFill/>
        </p:spPr>
        <p:txBody>
          <a:bodyPr wrap="square" rIns="360000" numCol="1" spcCol="360000" rtlCol="0" anchor="t">
            <a:noAutofit/>
          </a:bodyPr>
          <a:lstStyle/>
          <a:p>
            <a:pPr marL="285750" indent="-285750" algn="just">
              <a:buFont typeface="Arial" panose="020B0604020202020204" pitchFamily="34" charset="0"/>
              <a:buChar char="•"/>
            </a:pPr>
            <a:r>
              <a:rPr lang="cs-CZ" sz="1700" dirty="0"/>
              <a:t>Cílem programů primární prevence je mimo jiné, aby si žáci </a:t>
            </a:r>
            <a:r>
              <a:rPr lang="cs-CZ" sz="1700" b="1" dirty="0"/>
              <a:t>osvojili dovednosti a postoje směřující ke zdravému životnímu </a:t>
            </a:r>
            <a:r>
              <a:rPr lang="cs-CZ" sz="1700" b="1" dirty="0" smtClean="0"/>
              <a:t>stylu,</a:t>
            </a:r>
            <a:r>
              <a:rPr lang="cs-CZ" sz="1700" dirty="0" smtClean="0"/>
              <a:t> </a:t>
            </a:r>
            <a:r>
              <a:rPr lang="cs-CZ" sz="1700" dirty="0"/>
              <a:t>a aby je dokázali </a:t>
            </a:r>
            <a:r>
              <a:rPr lang="cs-CZ" sz="1700" b="1" dirty="0"/>
              <a:t>uplatnit ve svém chování </a:t>
            </a:r>
            <a:r>
              <a:rPr lang="cs-CZ" sz="1700" dirty="0"/>
              <a:t>nejen v době realizace programu, ale i </a:t>
            </a:r>
            <a:r>
              <a:rPr lang="cs-CZ" sz="1700" dirty="0" smtClean="0"/>
              <a:t>v budoucnosti</a:t>
            </a:r>
            <a:r>
              <a:rPr lang="cs-CZ" sz="1700" dirty="0"/>
              <a:t>. </a:t>
            </a:r>
            <a:endParaRPr lang="cs-CZ" sz="1700" dirty="0" smtClean="0"/>
          </a:p>
          <a:p>
            <a:pPr marL="285750" indent="-285750" algn="just">
              <a:buFont typeface="Arial" panose="020B0604020202020204" pitchFamily="34" charset="0"/>
              <a:buChar char="•"/>
            </a:pPr>
            <a:endParaRPr lang="cs-CZ" sz="1050" dirty="0" smtClean="0"/>
          </a:p>
          <a:p>
            <a:pPr marL="285750" indent="-285750" algn="just">
              <a:buFont typeface="Arial" panose="020B0604020202020204" pitchFamily="34" charset="0"/>
              <a:buChar char="•"/>
            </a:pPr>
            <a:r>
              <a:rPr lang="cs-CZ" sz="1700" dirty="0" smtClean="0"/>
              <a:t>Dalšími </a:t>
            </a:r>
            <a:r>
              <a:rPr lang="cs-CZ" sz="1700" dirty="0"/>
              <a:t>cíli je předat žákům dostatek </a:t>
            </a:r>
            <a:r>
              <a:rPr lang="cs-CZ" sz="1700" b="1" dirty="0"/>
              <a:t>informací o možných důsledcích rizikového chování</a:t>
            </a:r>
            <a:r>
              <a:rPr lang="cs-CZ" sz="1700" dirty="0"/>
              <a:t>, rozvíjet </a:t>
            </a:r>
            <a:r>
              <a:rPr lang="cs-CZ" sz="1700" b="1" dirty="0"/>
              <a:t>sociální dovednosti </a:t>
            </a:r>
            <a:r>
              <a:rPr lang="cs-CZ" sz="1700" dirty="0"/>
              <a:t>v navazování zdravých vztahů a schopnost </a:t>
            </a:r>
            <a:r>
              <a:rPr lang="cs-CZ" sz="1700" b="1" dirty="0"/>
              <a:t>čelit sociálnímu tlaku</a:t>
            </a:r>
            <a:r>
              <a:rPr lang="cs-CZ" sz="1700" dirty="0"/>
              <a:t>, dovednost </a:t>
            </a:r>
            <a:r>
              <a:rPr lang="cs-CZ" sz="1700" b="1" dirty="0"/>
              <a:t>rozhodovat se</a:t>
            </a:r>
            <a:r>
              <a:rPr lang="cs-CZ" sz="1700" dirty="0"/>
              <a:t>, efektivně </a:t>
            </a:r>
            <a:r>
              <a:rPr lang="cs-CZ" sz="1700" b="1" dirty="0"/>
              <a:t>řešit konflikty</a:t>
            </a:r>
            <a:r>
              <a:rPr lang="cs-CZ" sz="1700" dirty="0"/>
              <a:t>, podporovat a nabízet </a:t>
            </a:r>
            <a:r>
              <a:rPr lang="cs-CZ" sz="1700" b="1" dirty="0"/>
              <a:t>zdravé alternativy trávení volného času</a:t>
            </a:r>
            <a:r>
              <a:rPr lang="cs-CZ" sz="1700" dirty="0"/>
              <a:t>, seznámit se </a:t>
            </a:r>
            <a:r>
              <a:rPr lang="cs-CZ" sz="1700" dirty="0" smtClean="0"/>
              <a:t>s možnostmi </a:t>
            </a:r>
            <a:r>
              <a:rPr lang="cs-CZ" sz="1700" b="1" dirty="0"/>
              <a:t>řešení obtížných situací </a:t>
            </a:r>
            <a:r>
              <a:rPr lang="cs-CZ" sz="1700" dirty="0"/>
              <a:t>včetně možností, kam se obrátit pro pomoc.</a:t>
            </a:r>
          </a:p>
          <a:p>
            <a:pPr marL="285750" indent="-285750" algn="just">
              <a:buFont typeface="Arial" panose="020B0604020202020204" pitchFamily="34" charset="0"/>
              <a:buChar char="•"/>
            </a:pPr>
            <a:endParaRPr lang="cs-CZ" sz="1050" dirty="0" smtClean="0"/>
          </a:p>
          <a:p>
            <a:pPr marL="285750" indent="-285750" algn="just">
              <a:buFont typeface="Arial" panose="020B0604020202020204" pitchFamily="34" charset="0"/>
              <a:buChar char="•"/>
            </a:pPr>
            <a:r>
              <a:rPr lang="cs-CZ" sz="1700" dirty="0" smtClean="0"/>
              <a:t>Všeobecná primární prevence se v této oblasti zaměřuje na </a:t>
            </a:r>
            <a:r>
              <a:rPr lang="cs-CZ" sz="1700" b="1" dirty="0" smtClean="0"/>
              <a:t>běžnou populaci žáků a studentů </a:t>
            </a:r>
            <a:r>
              <a:rPr lang="cs-CZ" sz="1700" dirty="0" smtClean="0"/>
              <a:t>s ohledem na její věkové složení a </a:t>
            </a:r>
            <a:r>
              <a:rPr lang="cs-CZ" sz="1700" b="1" dirty="0" smtClean="0"/>
              <a:t>nebere v potaz rozdělení na méně či více rizikové skupiny</a:t>
            </a:r>
            <a:r>
              <a:rPr lang="cs-CZ" sz="1700" dirty="0" smtClean="0"/>
              <a:t>.</a:t>
            </a:r>
          </a:p>
          <a:p>
            <a:pPr marL="285750" indent="-285750" algn="just">
              <a:buFont typeface="Arial" panose="020B0604020202020204" pitchFamily="34" charset="0"/>
              <a:buChar char="•"/>
            </a:pPr>
            <a:endParaRPr lang="cs-CZ" sz="1050" dirty="0"/>
          </a:p>
          <a:p>
            <a:pPr marL="285750" indent="-285750" algn="just">
              <a:buFont typeface="Arial" panose="020B0604020202020204" pitchFamily="34" charset="0"/>
              <a:buChar char="•"/>
            </a:pPr>
            <a:r>
              <a:rPr lang="cs-CZ" sz="1700" dirty="0"/>
              <a:t>Primární cílovou skupinou programu jsou žáci prvního a druhého stupně základních škol, studenti víceletých gymnázií a středních škol, tedy </a:t>
            </a:r>
            <a:r>
              <a:rPr lang="cs-CZ" sz="1700" b="1" dirty="0"/>
              <a:t>děti a mládež zhruba ve věku 7 – 18 </a:t>
            </a:r>
            <a:r>
              <a:rPr lang="cs-CZ" sz="1700" b="1" dirty="0" smtClean="0"/>
              <a:t>let</a:t>
            </a:r>
            <a:r>
              <a:rPr lang="cs-CZ" sz="1700" dirty="0" smtClean="0"/>
              <a:t>.</a:t>
            </a:r>
          </a:p>
          <a:p>
            <a:pPr marL="285750" indent="-285750" algn="just">
              <a:buFont typeface="Arial" panose="020B0604020202020204" pitchFamily="34" charset="0"/>
              <a:buChar char="•"/>
            </a:pPr>
            <a:endParaRPr lang="cs-CZ" sz="1050" dirty="0"/>
          </a:p>
          <a:p>
            <a:pPr marL="285750" indent="-285750" algn="just">
              <a:buFont typeface="Arial" panose="020B0604020202020204" pitchFamily="34" charset="0"/>
              <a:buChar char="•"/>
            </a:pPr>
            <a:r>
              <a:rPr lang="cs-CZ" sz="1700" dirty="0"/>
              <a:t>Klíčový faktorem pro zvýšení efektivity primární prevence rizikového chování je včasný začátek preventivního </a:t>
            </a:r>
            <a:r>
              <a:rPr lang="cs-CZ" sz="1700" dirty="0" smtClean="0"/>
              <a:t>působení, osobnostní </a:t>
            </a:r>
            <a:r>
              <a:rPr lang="cs-CZ" sz="1700" dirty="0"/>
              <a:t>orientace, názory a postoje se formují již v nejranějším dětském </a:t>
            </a:r>
            <a:r>
              <a:rPr lang="cs-CZ" sz="1700" dirty="0" smtClean="0"/>
              <a:t>věku. Programy </a:t>
            </a:r>
            <a:r>
              <a:rPr lang="cs-CZ" sz="1700" dirty="0"/>
              <a:t>jsou realizovány </a:t>
            </a:r>
            <a:r>
              <a:rPr lang="cs-CZ" sz="1700" b="1" dirty="0"/>
              <a:t>od 2. ročníku základní </a:t>
            </a:r>
            <a:r>
              <a:rPr lang="cs-CZ" sz="1700" b="1" dirty="0" smtClean="0"/>
              <a:t>školy</a:t>
            </a:r>
            <a:r>
              <a:rPr lang="cs-CZ" sz="1700" dirty="0"/>
              <a:t>.</a:t>
            </a:r>
            <a:endParaRPr lang="cs-CZ" sz="1700" dirty="0" smtClean="0"/>
          </a:p>
          <a:p>
            <a:pPr marL="285750" indent="-285750" algn="just">
              <a:buFont typeface="Arial" panose="020B0604020202020204" pitchFamily="34" charset="0"/>
              <a:buChar char="•"/>
            </a:pPr>
            <a:endParaRPr lang="cs-CZ" sz="1050" dirty="0" smtClean="0"/>
          </a:p>
          <a:p>
            <a:pPr marL="285750" indent="-285750" algn="just">
              <a:buFont typeface="Arial" panose="020B0604020202020204" pitchFamily="34" charset="0"/>
              <a:buChar char="•"/>
            </a:pPr>
            <a:r>
              <a:rPr lang="cs-CZ" sz="1700" dirty="0"/>
              <a:t>Programu se </a:t>
            </a:r>
            <a:r>
              <a:rPr lang="cs-CZ" sz="1700" b="1" dirty="0"/>
              <a:t>účastní vždy jen jedna třída</a:t>
            </a:r>
            <a:r>
              <a:rPr lang="cs-CZ" sz="1700" dirty="0"/>
              <a:t>, stejně jako v běžné výuce, a to z toho důvodu, že u programů primární prevence se nejedná o přednášky, ale pracujeme s dynamikou třídní skupiny pomocí interaktivních technik a diskuzí, je tedy důležité věnovat se každé třídě zvlášť. </a:t>
            </a:r>
          </a:p>
          <a:p>
            <a:pPr marL="285750" indent="-285750">
              <a:buFont typeface="Arial" panose="020B0604020202020204" pitchFamily="34" charset="0"/>
              <a:buChar char="•"/>
            </a:pPr>
            <a:endParaRPr lang="cs-CZ" sz="1600" dirty="0" smtClean="0"/>
          </a:p>
          <a:p>
            <a:pPr marL="285750" indent="-285750">
              <a:buFont typeface="Arial" panose="020B0604020202020204" pitchFamily="34" charset="0"/>
              <a:buChar char="•"/>
            </a:pPr>
            <a:endParaRPr lang="cs-CZ" sz="1800" dirty="0"/>
          </a:p>
        </p:txBody>
      </p:sp>
      <p:cxnSp>
        <p:nvCxnSpPr>
          <p:cNvPr id="10" name="Straight Connector 9"/>
          <p:cNvCxnSpPr/>
          <p:nvPr/>
        </p:nvCxnSpPr>
        <p:spPr>
          <a:xfrm>
            <a:off x="666117" y="901082"/>
            <a:ext cx="9361168" cy="0"/>
          </a:xfrm>
          <a:prstGeom prst="line">
            <a:avLst/>
          </a:prstGeom>
          <a:ln>
            <a:solidFill>
              <a:schemeClr val="bg1">
                <a:alpha val="50000"/>
              </a:schemeClr>
            </a:solidFill>
            <a:prstDash val="sysDot"/>
          </a:ln>
          <a:effectLst/>
        </p:spPr>
        <p:style>
          <a:lnRef idx="1">
            <a:schemeClr val="accent1"/>
          </a:lnRef>
          <a:fillRef idx="0">
            <a:schemeClr val="accent1"/>
          </a:fillRef>
          <a:effectRef idx="0">
            <a:schemeClr val="accent1"/>
          </a:effectRef>
          <a:fontRef idx="minor">
            <a:schemeClr val="tx1"/>
          </a:fontRef>
        </p:style>
      </p:cxnSp>
      <p:sp>
        <p:nvSpPr>
          <p:cNvPr id="23" name="Nadpis 4"/>
          <p:cNvSpPr txBox="1">
            <a:spLocks/>
          </p:cNvSpPr>
          <p:nvPr/>
        </p:nvSpPr>
        <p:spPr>
          <a:xfrm>
            <a:off x="666116" y="0"/>
            <a:ext cx="9361169" cy="901082"/>
          </a:xfrm>
          <a:prstGeom prst="rect">
            <a:avLst/>
          </a:prstGeom>
          <a:gradFill>
            <a:gsLst>
              <a:gs pos="0">
                <a:srgbClr val="FFFF00"/>
              </a:gs>
              <a:gs pos="100000">
                <a:srgbClr val="FCDE04"/>
              </a:gs>
            </a:gsLst>
            <a:lin ang="0" scaled="0"/>
          </a:gradFill>
        </p:spPr>
        <p:txBody>
          <a:bodyPr vert="horz" lIns="432000" tIns="49785" rIns="99569" bIns="72000" rtlCol="0" anchor="ctr">
            <a:noAutofit/>
          </a:bodyPr>
          <a:lstStyle/>
          <a:p>
            <a:pPr>
              <a:spcBef>
                <a:spcPct val="0"/>
              </a:spcBef>
            </a:pPr>
            <a:r>
              <a:rPr lang="cs-CZ" sz="2400" b="1" dirty="0" smtClean="0">
                <a:ln w="3175">
                  <a:noFill/>
                </a:ln>
                <a:latin typeface="Trebuchet MS" panose="020B0703020202090204" pitchFamily="34" charset="0"/>
                <a:cs typeface="Arial" pitchFamily="34" charset="0"/>
              </a:rPr>
              <a:t>CÍLE PROGRAMŮ A CÍLOVÁ SKUPINA </a:t>
            </a:r>
            <a:r>
              <a:rPr lang="cs-CZ" sz="2400" b="1" dirty="0">
                <a:ln w="3175">
                  <a:noFill/>
                </a:ln>
                <a:latin typeface="Trebuchet MS" panose="020B0703020202090204" pitchFamily="34" charset="0"/>
                <a:cs typeface="Arial" pitchFamily="34" charset="0"/>
              </a:rPr>
              <a:t>VŠEOBECNÉ </a:t>
            </a:r>
            <a:endParaRPr lang="cs-CZ" sz="2400" b="1" dirty="0" smtClean="0">
              <a:ln w="3175">
                <a:noFill/>
              </a:ln>
              <a:latin typeface="Trebuchet MS" panose="020B0703020202090204" pitchFamily="34" charset="0"/>
              <a:cs typeface="Arial" pitchFamily="34" charset="0"/>
            </a:endParaRPr>
          </a:p>
          <a:p>
            <a:pPr>
              <a:spcBef>
                <a:spcPct val="0"/>
              </a:spcBef>
            </a:pPr>
            <a:r>
              <a:rPr lang="cs-CZ" sz="2400" b="1" dirty="0" smtClean="0">
                <a:ln w="3175">
                  <a:noFill/>
                </a:ln>
                <a:latin typeface="Trebuchet MS" panose="020B0703020202090204" pitchFamily="34" charset="0"/>
                <a:cs typeface="Arial" pitchFamily="34" charset="0"/>
              </a:rPr>
              <a:t>PRIMÁRNÍ </a:t>
            </a:r>
            <a:r>
              <a:rPr lang="cs-CZ" sz="2400" b="1" dirty="0">
                <a:ln w="3175">
                  <a:noFill/>
                </a:ln>
                <a:latin typeface="Trebuchet MS" panose="020B0703020202090204" pitchFamily="34" charset="0"/>
                <a:cs typeface="Arial" pitchFamily="34" charset="0"/>
              </a:rPr>
              <a:t>PREVENCE RIZIKOVÉHO </a:t>
            </a:r>
            <a:r>
              <a:rPr lang="cs-CZ" sz="2400" b="1" dirty="0" smtClean="0">
                <a:ln w="3175">
                  <a:noFill/>
                </a:ln>
                <a:latin typeface="Trebuchet MS" panose="020B0703020202090204" pitchFamily="34" charset="0"/>
                <a:cs typeface="Arial" pitchFamily="34" charset="0"/>
              </a:rPr>
              <a:t>CHOVÁNÍ</a:t>
            </a:r>
            <a:endParaRPr lang="cs-CZ" sz="2400" b="1" dirty="0">
              <a:ln w="3175">
                <a:noFill/>
              </a:ln>
              <a:latin typeface="Trebuchet MS" panose="020B0703020202090204" pitchFamily="34" charset="0"/>
              <a:cs typeface="Arial" pitchFamily="34" charset="0"/>
            </a:endParaRPr>
          </a:p>
        </p:txBody>
      </p:sp>
      <p:sp>
        <p:nvSpPr>
          <p:cNvPr id="16" name="Nadpis 4"/>
          <p:cNvSpPr txBox="1">
            <a:spLocks/>
          </p:cNvSpPr>
          <p:nvPr/>
        </p:nvSpPr>
        <p:spPr>
          <a:xfrm>
            <a:off x="1010244" y="7021037"/>
            <a:ext cx="9361169" cy="540226"/>
          </a:xfrm>
          <a:prstGeom prst="rect">
            <a:avLst/>
          </a:prstGeom>
          <a:noFill/>
        </p:spPr>
        <p:txBody>
          <a:bodyPr vert="horz" lIns="0" tIns="49785" rIns="99569" bIns="49785" rtlCol="0" anchor="ctr">
            <a:noAutofit/>
          </a:bodyPr>
          <a:lstStyle/>
          <a:p>
            <a:r>
              <a:rPr lang="fr-FR" sz="1600" spc="100" baseline="30000" dirty="0">
                <a:ea typeface="+mj-ea"/>
                <a:cs typeface="Arial" pitchFamily="34" charset="0"/>
              </a:rPr>
              <a:t>Prev—Centrum z.</a:t>
            </a:r>
            <a:r>
              <a:rPr lang="cs-CZ" sz="1600" spc="100" baseline="30000" dirty="0">
                <a:ea typeface="+mj-ea"/>
                <a:cs typeface="Arial" pitchFamily="34" charset="0"/>
              </a:rPr>
              <a:t>ú</a:t>
            </a:r>
            <a:r>
              <a:rPr lang="fr-FR" sz="1600" spc="100" baseline="30000" dirty="0">
                <a:ea typeface="+mj-ea"/>
                <a:cs typeface="Arial" pitchFamily="34" charset="0"/>
              </a:rPr>
              <a:t>.</a:t>
            </a:r>
            <a:r>
              <a:rPr lang="cs-CZ" sz="1600" spc="100" baseline="30000" dirty="0">
                <a:ea typeface="+mj-ea"/>
                <a:cs typeface="Arial" pitchFamily="34" charset="0"/>
              </a:rPr>
              <a:t>,</a:t>
            </a:r>
            <a:r>
              <a:rPr lang="fr-FR" sz="1600" spc="100" baseline="30000" dirty="0">
                <a:ea typeface="+mj-ea"/>
                <a:cs typeface="Arial" pitchFamily="34" charset="0"/>
              </a:rPr>
              <a:t> </a:t>
            </a:r>
            <a:r>
              <a:rPr lang="cs-CZ" sz="1600" b="1" spc="100" baseline="30000" dirty="0">
                <a:ea typeface="+mj-ea"/>
                <a:cs typeface="Arial" pitchFamily="34" charset="0"/>
              </a:rPr>
              <a:t>PROGRAMY PRIMÁRNÍ PREVENCE</a:t>
            </a:r>
            <a:r>
              <a:rPr lang="fr-FR" sz="1600" spc="100" baseline="30000" dirty="0">
                <a:ea typeface="+mj-ea"/>
                <a:cs typeface="Arial" pitchFamily="34" charset="0"/>
              </a:rPr>
              <a:t>  tel: 2</a:t>
            </a:r>
            <a:r>
              <a:rPr lang="cs-CZ" sz="1600" spc="100" baseline="30000" dirty="0">
                <a:ea typeface="+mj-ea"/>
                <a:cs typeface="Arial" pitchFamily="34" charset="0"/>
              </a:rPr>
              <a:t>42</a:t>
            </a:r>
            <a:r>
              <a:rPr lang="fr-FR" sz="1600" spc="100" baseline="30000" dirty="0">
                <a:ea typeface="+mj-ea"/>
                <a:cs typeface="Arial" pitchFamily="34" charset="0"/>
              </a:rPr>
              <a:t> </a:t>
            </a:r>
            <a:r>
              <a:rPr lang="cs-CZ" sz="1600" spc="100" baseline="30000" dirty="0">
                <a:ea typeface="+mj-ea"/>
                <a:cs typeface="Arial" pitchFamily="34" charset="0"/>
              </a:rPr>
              <a:t>498</a:t>
            </a:r>
            <a:r>
              <a:rPr lang="fr-FR" sz="1600" spc="100" baseline="30000" dirty="0">
                <a:ea typeface="+mj-ea"/>
                <a:cs typeface="Arial" pitchFamily="34" charset="0"/>
              </a:rPr>
              <a:t> </a:t>
            </a:r>
            <a:r>
              <a:rPr lang="cs-CZ" sz="1600" spc="100" baseline="30000" dirty="0">
                <a:ea typeface="+mj-ea"/>
                <a:cs typeface="Arial" pitchFamily="34" charset="0"/>
              </a:rPr>
              <a:t>335</a:t>
            </a:r>
            <a:r>
              <a:rPr lang="fr-FR" sz="1600" spc="100" baseline="30000" dirty="0">
                <a:ea typeface="+mj-ea"/>
                <a:cs typeface="Arial" pitchFamily="34" charset="0"/>
              </a:rPr>
              <a:t> / 77</a:t>
            </a:r>
            <a:r>
              <a:rPr lang="cs-CZ" sz="1600" spc="100" baseline="30000" dirty="0">
                <a:ea typeface="+mj-ea"/>
                <a:cs typeface="Arial" pitchFamily="34" charset="0"/>
              </a:rPr>
              <a:t>6</a:t>
            </a:r>
            <a:r>
              <a:rPr lang="fr-FR" sz="1600" spc="100" baseline="30000" dirty="0">
                <a:ea typeface="+mj-ea"/>
                <a:cs typeface="Arial" pitchFamily="34" charset="0"/>
              </a:rPr>
              <a:t> </a:t>
            </a:r>
            <a:r>
              <a:rPr lang="cs-CZ" sz="1600" spc="100" baseline="30000" dirty="0">
                <a:ea typeface="+mj-ea"/>
                <a:cs typeface="Arial" pitchFamily="34" charset="0"/>
              </a:rPr>
              <a:t>619</a:t>
            </a:r>
            <a:r>
              <a:rPr lang="fr-FR" sz="1600" spc="100" baseline="30000" dirty="0">
                <a:ea typeface="+mj-ea"/>
                <a:cs typeface="Arial" pitchFamily="34" charset="0"/>
              </a:rPr>
              <a:t> </a:t>
            </a:r>
            <a:r>
              <a:rPr lang="cs-CZ" sz="1600" spc="100" baseline="30000" dirty="0">
                <a:ea typeface="+mj-ea"/>
                <a:cs typeface="Arial" pitchFamily="34" charset="0"/>
              </a:rPr>
              <a:t>505</a:t>
            </a:r>
            <a:r>
              <a:rPr lang="fr-FR" sz="1600" spc="100" baseline="30000" dirty="0">
                <a:ea typeface="+mj-ea"/>
                <a:cs typeface="Arial" pitchFamily="34" charset="0"/>
              </a:rPr>
              <a:t> / email: p</a:t>
            </a:r>
            <a:r>
              <a:rPr lang="cs-CZ" sz="1600" spc="100" baseline="30000" dirty="0">
                <a:ea typeface="+mj-ea"/>
                <a:cs typeface="Arial" pitchFamily="34" charset="0"/>
              </a:rPr>
              <a:t>revence</a:t>
            </a:r>
            <a:r>
              <a:rPr lang="fr-FR" sz="1600" spc="100" baseline="30000" dirty="0">
                <a:ea typeface="+mj-ea"/>
                <a:cs typeface="Arial" pitchFamily="34" charset="0"/>
              </a:rPr>
              <a:t>@prevcentrum.cz / www.prevcentrum.cz</a:t>
            </a:r>
          </a:p>
        </p:txBody>
      </p:sp>
      <p:sp>
        <p:nvSpPr>
          <p:cNvPr id="8" name="Nadpis 4">
            <a:extLst>
              <a:ext uri="{FF2B5EF4-FFF2-40B4-BE49-F238E27FC236}">
                <a16:creationId xmlns:a16="http://schemas.microsoft.com/office/drawing/2014/main" id="{2A6C5E48-9432-7443-96AA-A7B7187AE27D}"/>
              </a:ext>
            </a:extLst>
          </p:cNvPr>
          <p:cNvSpPr txBox="1">
            <a:spLocks/>
          </p:cNvSpPr>
          <p:nvPr/>
        </p:nvSpPr>
        <p:spPr>
          <a:xfrm>
            <a:off x="8937522" y="0"/>
            <a:ext cx="1089763" cy="901082"/>
          </a:xfrm>
          <a:prstGeom prst="rect">
            <a:avLst/>
          </a:prstGeom>
          <a:solidFill>
            <a:schemeClr val="bg1">
              <a:lumMod val="95000"/>
            </a:schemeClr>
          </a:solidFill>
        </p:spPr>
        <p:txBody>
          <a:bodyPr vert="horz" lIns="0" tIns="0" rIns="0" bIns="0" rtlCol="0" anchor="ctr">
            <a:noAutofit/>
          </a:bodyPr>
          <a:lstStyle/>
          <a:p>
            <a:pPr algn="ctr">
              <a:spcBef>
                <a:spcPct val="0"/>
              </a:spcBef>
            </a:pPr>
            <a:fld id="{F3E6DB15-BBD7-4C13-9225-DC78E8505943}" type="slidenum">
              <a:rPr lang="cs-CZ" sz="1400" smtClean="0">
                <a:ln w="3175">
                  <a:noFill/>
                </a:ln>
                <a:latin typeface="Trebuchet MS" panose="020B0603020202020204" pitchFamily="34" charset="0"/>
                <a:ea typeface="+mj-ea"/>
                <a:cs typeface="Arial" pitchFamily="34" charset="0"/>
              </a:rPr>
              <a:t>10</a:t>
            </a:fld>
            <a:endParaRPr lang="cs-CZ" sz="1400" dirty="0">
              <a:ln w="3175">
                <a:noFill/>
              </a:ln>
              <a:latin typeface="Trebuchet MS" panose="020B0603020202020204" pitchFamily="34" charset="0"/>
              <a:ea typeface="+mj-ea"/>
              <a:cs typeface="Arial" pitchFamily="34" charset="0"/>
            </a:endParaRPr>
          </a:p>
        </p:txBody>
      </p:sp>
    </p:spTree>
    <p:extLst>
      <p:ext uri="{BB962C8B-B14F-4D97-AF65-F5344CB8AC3E}">
        <p14:creationId xmlns:p14="http://schemas.microsoft.com/office/powerpoint/2010/main" val="30213813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666115" y="1059748"/>
            <a:ext cx="9361168" cy="5932204"/>
          </a:xfrm>
          <a:prstGeom prst="rect">
            <a:avLst/>
          </a:prstGeom>
          <a:noFill/>
        </p:spPr>
        <p:txBody>
          <a:bodyPr wrap="square" rIns="360000" numCol="1" spcCol="360000" rtlCol="0" anchor="t">
            <a:noAutofit/>
          </a:bodyPr>
          <a:lstStyle/>
          <a:p>
            <a:pPr marL="285750" indent="-285750" algn="just">
              <a:buFont typeface="Arial" panose="020B0604020202020204" pitchFamily="34" charset="0"/>
              <a:buChar char="•"/>
            </a:pPr>
            <a:r>
              <a:rPr lang="cs-CZ" sz="2200" dirty="0"/>
              <a:t>Nabízíme </a:t>
            </a:r>
            <a:r>
              <a:rPr lang="cs-CZ" sz="2200" b="1" dirty="0"/>
              <a:t>11 témat</a:t>
            </a:r>
            <a:r>
              <a:rPr lang="cs-CZ" sz="2200" dirty="0"/>
              <a:t> programů pro 1. stupeň ZŠ a </a:t>
            </a:r>
            <a:r>
              <a:rPr lang="cs-CZ" sz="2200" b="1" dirty="0"/>
              <a:t>16 témat </a:t>
            </a:r>
            <a:r>
              <a:rPr lang="cs-CZ" sz="2200" dirty="0"/>
              <a:t>programů pro 2. stupeň ZŠ a SŠ</a:t>
            </a:r>
            <a:r>
              <a:rPr lang="cs-CZ" dirty="0"/>
              <a:t>.</a:t>
            </a:r>
          </a:p>
          <a:p>
            <a:pPr algn="just"/>
            <a:endParaRPr lang="cs-CZ" sz="900" dirty="0" smtClean="0"/>
          </a:p>
          <a:p>
            <a:pPr marL="285750" indent="-285750" algn="just">
              <a:buFont typeface="Arial" panose="020B0604020202020204" pitchFamily="34" charset="0"/>
              <a:buChar char="•"/>
            </a:pPr>
            <a:r>
              <a:rPr lang="cs-CZ" sz="2200" b="1" dirty="0" smtClean="0"/>
              <a:t>Komplexní tematická nabídka </a:t>
            </a:r>
            <a:r>
              <a:rPr lang="cs-CZ" sz="2200" dirty="0" smtClean="0"/>
              <a:t>zahrnuje problematiku vztahů ve skupině, užívání návykových látek a jiných forem závislostního chování (např. závislost na PC hrách), rasismu, xenofobie, náboženství a sekt, agresivity a konfliktů, šikany a </a:t>
            </a:r>
            <a:r>
              <a:rPr lang="cs-CZ" sz="2200" dirty="0" err="1" smtClean="0"/>
              <a:t>kyberšikany</a:t>
            </a:r>
            <a:r>
              <a:rPr lang="cs-CZ" sz="2200" dirty="0" smtClean="0"/>
              <a:t>, dospívání, partnerských vztahů, sexuality, bezpečného pohybu v online světě a médií.</a:t>
            </a:r>
          </a:p>
          <a:p>
            <a:pPr marL="285750" indent="-285750" algn="just">
              <a:buFont typeface="Arial" panose="020B0604020202020204" pitchFamily="34" charset="0"/>
              <a:buChar char="•"/>
            </a:pPr>
            <a:endParaRPr lang="cs-CZ" sz="900" dirty="0"/>
          </a:p>
          <a:p>
            <a:pPr marL="285750" indent="-285750" algn="just">
              <a:buFont typeface="Arial" panose="020B0604020202020204" pitchFamily="34" charset="0"/>
              <a:buChar char="•"/>
            </a:pPr>
            <a:r>
              <a:rPr lang="cs-CZ" sz="2200" dirty="0" smtClean="0"/>
              <a:t>Nabízená témata neustále </a:t>
            </a:r>
            <a:r>
              <a:rPr lang="cs-CZ" sz="2200" dirty="0"/>
              <a:t>rozvíjíme tak, aby </a:t>
            </a:r>
            <a:r>
              <a:rPr lang="cs-CZ" sz="2200" dirty="0" smtClean="0"/>
              <a:t>byla </a:t>
            </a:r>
            <a:r>
              <a:rPr lang="cs-CZ" sz="2200" b="1" dirty="0"/>
              <a:t>v souladu s novými trendy a poznatky </a:t>
            </a:r>
            <a:r>
              <a:rPr lang="cs-CZ" sz="2200" dirty="0"/>
              <a:t>v oblasti primární prevence rizikového chování a tak, aby korelovaly se </a:t>
            </a:r>
            <a:r>
              <a:rPr lang="cs-CZ" sz="2200" b="1" dirty="0"/>
              <a:t>společenským děním </a:t>
            </a:r>
            <a:r>
              <a:rPr lang="cs-CZ" sz="2200" dirty="0"/>
              <a:t>a byly tak maximálně efektivní pro danou cílovou skupinu. </a:t>
            </a:r>
            <a:endParaRPr lang="cs-CZ" sz="2200" dirty="0" smtClean="0"/>
          </a:p>
          <a:p>
            <a:pPr marL="285750" indent="-285750" algn="just">
              <a:buFont typeface="Arial" panose="020B0604020202020204" pitchFamily="34" charset="0"/>
              <a:buChar char="•"/>
            </a:pPr>
            <a:endParaRPr lang="cs-CZ" sz="900" dirty="0" smtClean="0"/>
          </a:p>
          <a:p>
            <a:pPr marL="285750" indent="-285750" algn="just">
              <a:buFont typeface="Arial" panose="020B0604020202020204" pitchFamily="34" charset="0"/>
              <a:buChar char="•"/>
            </a:pPr>
            <a:r>
              <a:rPr lang="cs-CZ" sz="2200" dirty="0" smtClean="0"/>
              <a:t>V reakci na uzavírání škol v souvislosti s pandemií COVID </a:t>
            </a:r>
            <a:r>
              <a:rPr lang="cs-CZ" sz="2200" dirty="0"/>
              <a:t>19 jsme </a:t>
            </a:r>
            <a:r>
              <a:rPr lang="cs-CZ" sz="2200" dirty="0" smtClean="0"/>
              <a:t>vytvořili </a:t>
            </a:r>
            <a:r>
              <a:rPr lang="cs-CZ" sz="2200" b="1" dirty="0"/>
              <a:t>nová témata programů</a:t>
            </a:r>
            <a:r>
              <a:rPr lang="cs-CZ" sz="2200" dirty="0"/>
              <a:t>, která přímo </a:t>
            </a:r>
            <a:r>
              <a:rPr lang="cs-CZ" sz="2200" dirty="0" smtClean="0"/>
              <a:t>reagovala na </a:t>
            </a:r>
            <a:r>
              <a:rPr lang="cs-CZ" sz="2200" dirty="0"/>
              <a:t>oblasti, které byly </a:t>
            </a:r>
            <a:r>
              <a:rPr lang="cs-CZ" sz="2200" dirty="0" smtClean="0"/>
              <a:t>silně </a:t>
            </a:r>
            <a:r>
              <a:rPr lang="cs-CZ" sz="2200" dirty="0"/>
              <a:t>akcentovány v období od jara </a:t>
            </a:r>
            <a:r>
              <a:rPr lang="cs-CZ" sz="2200" dirty="0" smtClean="0"/>
              <a:t>2020. Témata se stala </a:t>
            </a:r>
            <a:r>
              <a:rPr lang="cs-CZ" sz="2200" b="1" dirty="0" smtClean="0"/>
              <a:t>trvalou součástí naší tematické nabídky</a:t>
            </a:r>
            <a:r>
              <a:rPr lang="cs-CZ" sz="2200" dirty="0" smtClean="0"/>
              <a:t>.</a:t>
            </a:r>
          </a:p>
          <a:p>
            <a:pPr marL="285750" indent="-285750" algn="just">
              <a:buFont typeface="Arial" panose="020B0604020202020204" pitchFamily="34" charset="0"/>
              <a:buChar char="•"/>
            </a:pPr>
            <a:endParaRPr lang="cs-CZ" sz="700" dirty="0" smtClean="0"/>
          </a:p>
        </p:txBody>
      </p:sp>
      <p:cxnSp>
        <p:nvCxnSpPr>
          <p:cNvPr id="10" name="Straight Connector 9"/>
          <p:cNvCxnSpPr/>
          <p:nvPr/>
        </p:nvCxnSpPr>
        <p:spPr>
          <a:xfrm>
            <a:off x="666117" y="901082"/>
            <a:ext cx="9361168" cy="0"/>
          </a:xfrm>
          <a:prstGeom prst="line">
            <a:avLst/>
          </a:prstGeom>
          <a:ln>
            <a:solidFill>
              <a:schemeClr val="bg1">
                <a:alpha val="50000"/>
              </a:schemeClr>
            </a:solidFill>
            <a:prstDash val="sysDot"/>
          </a:ln>
          <a:effectLst/>
        </p:spPr>
        <p:style>
          <a:lnRef idx="1">
            <a:schemeClr val="accent1"/>
          </a:lnRef>
          <a:fillRef idx="0">
            <a:schemeClr val="accent1"/>
          </a:fillRef>
          <a:effectRef idx="0">
            <a:schemeClr val="accent1"/>
          </a:effectRef>
          <a:fontRef idx="minor">
            <a:schemeClr val="tx1"/>
          </a:fontRef>
        </p:style>
      </p:cxnSp>
      <p:sp>
        <p:nvSpPr>
          <p:cNvPr id="23" name="Nadpis 4"/>
          <p:cNvSpPr txBox="1">
            <a:spLocks/>
          </p:cNvSpPr>
          <p:nvPr/>
        </p:nvSpPr>
        <p:spPr>
          <a:xfrm>
            <a:off x="666116" y="0"/>
            <a:ext cx="9361169" cy="901082"/>
          </a:xfrm>
          <a:prstGeom prst="rect">
            <a:avLst/>
          </a:prstGeom>
          <a:gradFill>
            <a:gsLst>
              <a:gs pos="0">
                <a:srgbClr val="FFFF00"/>
              </a:gs>
              <a:gs pos="100000">
                <a:srgbClr val="FCDE04"/>
              </a:gs>
            </a:gsLst>
            <a:lin ang="0" scaled="0"/>
          </a:gradFill>
        </p:spPr>
        <p:txBody>
          <a:bodyPr vert="horz" lIns="432000" tIns="49785" rIns="99569" bIns="72000" rtlCol="0" anchor="ctr">
            <a:noAutofit/>
          </a:bodyPr>
          <a:lstStyle/>
          <a:p>
            <a:pPr>
              <a:spcBef>
                <a:spcPct val="0"/>
              </a:spcBef>
            </a:pPr>
            <a:r>
              <a:rPr lang="cs-CZ" sz="2400" b="1" dirty="0" smtClean="0">
                <a:ln w="3175">
                  <a:noFill/>
                </a:ln>
                <a:latin typeface="Trebuchet MS" panose="020B0703020202090204" pitchFamily="34" charset="0"/>
                <a:cs typeface="Arial" pitchFamily="34" charset="0"/>
              </a:rPr>
              <a:t>TÉMATA PROGRAMŮ </a:t>
            </a:r>
            <a:r>
              <a:rPr lang="cs-CZ" sz="2400" b="1" dirty="0">
                <a:ln w="3175">
                  <a:noFill/>
                </a:ln>
                <a:latin typeface="Trebuchet MS" panose="020B0703020202090204" pitchFamily="34" charset="0"/>
                <a:cs typeface="Arial" pitchFamily="34" charset="0"/>
              </a:rPr>
              <a:t>VŠEOBECNÉ PRIMÁRNÍ PREVENCE </a:t>
            </a:r>
            <a:endParaRPr lang="cs-CZ" sz="2400" b="1" dirty="0" smtClean="0">
              <a:ln w="3175">
                <a:noFill/>
              </a:ln>
              <a:latin typeface="Trebuchet MS" panose="020B0703020202090204" pitchFamily="34" charset="0"/>
              <a:cs typeface="Arial" pitchFamily="34" charset="0"/>
            </a:endParaRPr>
          </a:p>
          <a:p>
            <a:pPr>
              <a:spcBef>
                <a:spcPct val="0"/>
              </a:spcBef>
            </a:pPr>
            <a:r>
              <a:rPr lang="cs-CZ" sz="2400" b="1" dirty="0" smtClean="0">
                <a:ln w="3175">
                  <a:noFill/>
                </a:ln>
                <a:latin typeface="Trebuchet MS" panose="020B0703020202090204" pitchFamily="34" charset="0"/>
                <a:cs typeface="Arial" pitchFamily="34" charset="0"/>
              </a:rPr>
              <a:t>RIZIKOVÉHO CHOVÁNÍ</a:t>
            </a:r>
            <a:endParaRPr lang="cs-CZ" sz="2400" b="1" dirty="0">
              <a:ln w="3175">
                <a:noFill/>
              </a:ln>
              <a:latin typeface="Trebuchet MS" panose="020B0703020202090204" pitchFamily="34" charset="0"/>
              <a:cs typeface="Arial" pitchFamily="34" charset="0"/>
            </a:endParaRPr>
          </a:p>
        </p:txBody>
      </p:sp>
      <p:sp>
        <p:nvSpPr>
          <p:cNvPr id="16" name="Nadpis 4"/>
          <p:cNvSpPr txBox="1">
            <a:spLocks/>
          </p:cNvSpPr>
          <p:nvPr/>
        </p:nvSpPr>
        <p:spPr>
          <a:xfrm>
            <a:off x="1010244" y="7021037"/>
            <a:ext cx="9361169" cy="540226"/>
          </a:xfrm>
          <a:prstGeom prst="rect">
            <a:avLst/>
          </a:prstGeom>
          <a:noFill/>
        </p:spPr>
        <p:txBody>
          <a:bodyPr vert="horz" lIns="0" tIns="49785" rIns="99569" bIns="49785" rtlCol="0" anchor="ctr">
            <a:noAutofit/>
          </a:bodyPr>
          <a:lstStyle/>
          <a:p>
            <a:r>
              <a:rPr lang="fr-FR" sz="1600" spc="100" baseline="30000" dirty="0">
                <a:ea typeface="+mj-ea"/>
                <a:cs typeface="Arial" pitchFamily="34" charset="0"/>
              </a:rPr>
              <a:t>Prev—Centrum z.</a:t>
            </a:r>
            <a:r>
              <a:rPr lang="cs-CZ" sz="1600" spc="100" baseline="30000" dirty="0">
                <a:ea typeface="+mj-ea"/>
                <a:cs typeface="Arial" pitchFamily="34" charset="0"/>
              </a:rPr>
              <a:t>ú</a:t>
            </a:r>
            <a:r>
              <a:rPr lang="fr-FR" sz="1600" spc="100" baseline="30000" dirty="0">
                <a:ea typeface="+mj-ea"/>
                <a:cs typeface="Arial" pitchFamily="34" charset="0"/>
              </a:rPr>
              <a:t>.</a:t>
            </a:r>
            <a:r>
              <a:rPr lang="cs-CZ" sz="1600" spc="100" baseline="30000" dirty="0">
                <a:ea typeface="+mj-ea"/>
                <a:cs typeface="Arial" pitchFamily="34" charset="0"/>
              </a:rPr>
              <a:t>,</a:t>
            </a:r>
            <a:r>
              <a:rPr lang="fr-FR" sz="1600" spc="100" baseline="30000" dirty="0">
                <a:ea typeface="+mj-ea"/>
                <a:cs typeface="Arial" pitchFamily="34" charset="0"/>
              </a:rPr>
              <a:t> </a:t>
            </a:r>
            <a:r>
              <a:rPr lang="cs-CZ" sz="1600" b="1" spc="100" baseline="30000" dirty="0">
                <a:ea typeface="+mj-ea"/>
                <a:cs typeface="Arial" pitchFamily="34" charset="0"/>
              </a:rPr>
              <a:t>PROGRAMY PRIMÁRNÍ PREVENCE</a:t>
            </a:r>
            <a:r>
              <a:rPr lang="fr-FR" sz="1600" spc="100" baseline="30000" dirty="0">
                <a:ea typeface="+mj-ea"/>
                <a:cs typeface="Arial" pitchFamily="34" charset="0"/>
              </a:rPr>
              <a:t>  tel: 2</a:t>
            </a:r>
            <a:r>
              <a:rPr lang="cs-CZ" sz="1600" spc="100" baseline="30000" dirty="0">
                <a:ea typeface="+mj-ea"/>
                <a:cs typeface="Arial" pitchFamily="34" charset="0"/>
              </a:rPr>
              <a:t>42</a:t>
            </a:r>
            <a:r>
              <a:rPr lang="fr-FR" sz="1600" spc="100" baseline="30000" dirty="0">
                <a:ea typeface="+mj-ea"/>
                <a:cs typeface="Arial" pitchFamily="34" charset="0"/>
              </a:rPr>
              <a:t> </a:t>
            </a:r>
            <a:r>
              <a:rPr lang="cs-CZ" sz="1600" spc="100" baseline="30000" dirty="0">
                <a:ea typeface="+mj-ea"/>
                <a:cs typeface="Arial" pitchFamily="34" charset="0"/>
              </a:rPr>
              <a:t>498</a:t>
            </a:r>
            <a:r>
              <a:rPr lang="fr-FR" sz="1600" spc="100" baseline="30000" dirty="0">
                <a:ea typeface="+mj-ea"/>
                <a:cs typeface="Arial" pitchFamily="34" charset="0"/>
              </a:rPr>
              <a:t> </a:t>
            </a:r>
            <a:r>
              <a:rPr lang="cs-CZ" sz="1600" spc="100" baseline="30000" dirty="0">
                <a:ea typeface="+mj-ea"/>
                <a:cs typeface="Arial" pitchFamily="34" charset="0"/>
              </a:rPr>
              <a:t>335</a:t>
            </a:r>
            <a:r>
              <a:rPr lang="fr-FR" sz="1600" spc="100" baseline="30000" dirty="0">
                <a:ea typeface="+mj-ea"/>
                <a:cs typeface="Arial" pitchFamily="34" charset="0"/>
              </a:rPr>
              <a:t> / 77</a:t>
            </a:r>
            <a:r>
              <a:rPr lang="cs-CZ" sz="1600" spc="100" baseline="30000" dirty="0">
                <a:ea typeface="+mj-ea"/>
                <a:cs typeface="Arial" pitchFamily="34" charset="0"/>
              </a:rPr>
              <a:t>6</a:t>
            </a:r>
            <a:r>
              <a:rPr lang="fr-FR" sz="1600" spc="100" baseline="30000" dirty="0">
                <a:ea typeface="+mj-ea"/>
                <a:cs typeface="Arial" pitchFamily="34" charset="0"/>
              </a:rPr>
              <a:t> </a:t>
            </a:r>
            <a:r>
              <a:rPr lang="cs-CZ" sz="1600" spc="100" baseline="30000" dirty="0">
                <a:ea typeface="+mj-ea"/>
                <a:cs typeface="Arial" pitchFamily="34" charset="0"/>
              </a:rPr>
              <a:t>619</a:t>
            </a:r>
            <a:r>
              <a:rPr lang="fr-FR" sz="1600" spc="100" baseline="30000" dirty="0">
                <a:ea typeface="+mj-ea"/>
                <a:cs typeface="Arial" pitchFamily="34" charset="0"/>
              </a:rPr>
              <a:t> </a:t>
            </a:r>
            <a:r>
              <a:rPr lang="cs-CZ" sz="1600" spc="100" baseline="30000" dirty="0">
                <a:ea typeface="+mj-ea"/>
                <a:cs typeface="Arial" pitchFamily="34" charset="0"/>
              </a:rPr>
              <a:t>505</a:t>
            </a:r>
            <a:r>
              <a:rPr lang="fr-FR" sz="1600" spc="100" baseline="30000" dirty="0">
                <a:ea typeface="+mj-ea"/>
                <a:cs typeface="Arial" pitchFamily="34" charset="0"/>
              </a:rPr>
              <a:t> / email: p</a:t>
            </a:r>
            <a:r>
              <a:rPr lang="cs-CZ" sz="1600" spc="100" baseline="30000" dirty="0">
                <a:ea typeface="+mj-ea"/>
                <a:cs typeface="Arial" pitchFamily="34" charset="0"/>
              </a:rPr>
              <a:t>revence</a:t>
            </a:r>
            <a:r>
              <a:rPr lang="fr-FR" sz="1600" spc="100" baseline="30000" dirty="0">
                <a:ea typeface="+mj-ea"/>
                <a:cs typeface="Arial" pitchFamily="34" charset="0"/>
              </a:rPr>
              <a:t>@prevcentrum.cz / www.prevcentrum.cz</a:t>
            </a:r>
          </a:p>
        </p:txBody>
      </p:sp>
      <p:sp>
        <p:nvSpPr>
          <p:cNvPr id="8" name="Nadpis 4">
            <a:extLst>
              <a:ext uri="{FF2B5EF4-FFF2-40B4-BE49-F238E27FC236}">
                <a16:creationId xmlns:a16="http://schemas.microsoft.com/office/drawing/2014/main" id="{2A6C5E48-9432-7443-96AA-A7B7187AE27D}"/>
              </a:ext>
            </a:extLst>
          </p:cNvPr>
          <p:cNvSpPr txBox="1">
            <a:spLocks/>
          </p:cNvSpPr>
          <p:nvPr/>
        </p:nvSpPr>
        <p:spPr>
          <a:xfrm>
            <a:off x="8937522" y="0"/>
            <a:ext cx="1089763" cy="901082"/>
          </a:xfrm>
          <a:prstGeom prst="rect">
            <a:avLst/>
          </a:prstGeom>
          <a:solidFill>
            <a:schemeClr val="bg1">
              <a:lumMod val="95000"/>
            </a:schemeClr>
          </a:solidFill>
        </p:spPr>
        <p:txBody>
          <a:bodyPr vert="horz" lIns="0" tIns="0" rIns="0" bIns="0" rtlCol="0" anchor="ctr">
            <a:noAutofit/>
          </a:bodyPr>
          <a:lstStyle/>
          <a:p>
            <a:pPr algn="ctr">
              <a:spcBef>
                <a:spcPct val="0"/>
              </a:spcBef>
            </a:pPr>
            <a:fld id="{5466F2EF-A597-4F0E-BD43-1DE5FC013465}" type="slidenum">
              <a:rPr lang="cs-CZ" sz="1400" smtClean="0">
                <a:ln w="3175">
                  <a:noFill/>
                </a:ln>
                <a:latin typeface="Trebuchet MS" panose="020B0603020202020204" pitchFamily="34" charset="0"/>
                <a:ea typeface="+mj-ea"/>
                <a:cs typeface="Arial" pitchFamily="34" charset="0"/>
              </a:rPr>
              <a:t>11</a:t>
            </a:fld>
            <a:endParaRPr lang="cs-CZ" sz="1400" dirty="0">
              <a:ln w="3175">
                <a:noFill/>
              </a:ln>
              <a:latin typeface="Trebuchet MS" panose="020B0603020202020204" pitchFamily="34" charset="0"/>
              <a:ea typeface="+mj-ea"/>
              <a:cs typeface="Arial" pitchFamily="34" charset="0"/>
            </a:endParaRPr>
          </a:p>
        </p:txBody>
      </p:sp>
    </p:spTree>
    <p:extLst>
      <p:ext uri="{BB962C8B-B14F-4D97-AF65-F5344CB8AC3E}">
        <p14:creationId xmlns:p14="http://schemas.microsoft.com/office/powerpoint/2010/main" val="37022870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666116" y="994957"/>
            <a:ext cx="9361168" cy="5932204"/>
          </a:xfrm>
          <a:prstGeom prst="rect">
            <a:avLst/>
          </a:prstGeom>
          <a:noFill/>
        </p:spPr>
        <p:txBody>
          <a:bodyPr wrap="square" rIns="360000" numCol="1" spcCol="360000" rtlCol="0" anchor="t">
            <a:noAutofit/>
          </a:bodyPr>
          <a:lstStyle/>
          <a:p>
            <a:pPr marL="342900" indent="-342900">
              <a:buFont typeface="Arial" panose="020B0604020202020204" pitchFamily="34" charset="0"/>
              <a:buChar char="•"/>
            </a:pPr>
            <a:r>
              <a:rPr lang="cs-CZ" sz="1800" dirty="0"/>
              <a:t>Přátelství, kamarádství, </a:t>
            </a:r>
            <a:r>
              <a:rPr lang="cs-CZ" sz="1800" dirty="0" smtClean="0"/>
              <a:t>osamělost</a:t>
            </a:r>
          </a:p>
          <a:p>
            <a:pPr marL="342900" indent="-342900">
              <a:buFont typeface="Arial" panose="020B0604020202020204" pitchFamily="34" charset="0"/>
              <a:buChar char="•"/>
            </a:pPr>
            <a:endParaRPr lang="cs-CZ" sz="1500" dirty="0"/>
          </a:p>
          <a:p>
            <a:pPr marL="342900" indent="-342900">
              <a:buFont typeface="Arial" panose="020B0604020202020204" pitchFamily="34" charset="0"/>
              <a:buChar char="•"/>
            </a:pPr>
            <a:r>
              <a:rPr lang="cs-CZ" sz="1800" dirty="0" smtClean="0"/>
              <a:t>Spolupráce </a:t>
            </a:r>
            <a:r>
              <a:rPr lang="cs-CZ" sz="1800" dirty="0"/>
              <a:t>a </a:t>
            </a:r>
            <a:r>
              <a:rPr lang="cs-CZ" sz="1800" dirty="0" smtClean="0"/>
              <a:t>komunikace</a:t>
            </a:r>
          </a:p>
          <a:p>
            <a:pPr marL="342900" indent="-342900">
              <a:buFont typeface="Arial" panose="020B0604020202020204" pitchFamily="34" charset="0"/>
              <a:buChar char="•"/>
            </a:pPr>
            <a:endParaRPr lang="cs-CZ" sz="1500" dirty="0"/>
          </a:p>
          <a:p>
            <a:pPr marL="342900" indent="-342900">
              <a:buFont typeface="Arial" panose="020B0604020202020204" pitchFamily="34" charset="0"/>
              <a:buChar char="•"/>
            </a:pPr>
            <a:r>
              <a:rPr lang="cs-CZ" sz="1800" dirty="0"/>
              <a:t>Zvládání agrese a řešení </a:t>
            </a:r>
            <a:r>
              <a:rPr lang="cs-CZ" sz="1800" dirty="0" smtClean="0"/>
              <a:t>konfliktů</a:t>
            </a:r>
          </a:p>
          <a:p>
            <a:pPr marL="342900" indent="-342900">
              <a:buFont typeface="Arial" panose="020B0604020202020204" pitchFamily="34" charset="0"/>
              <a:buChar char="•"/>
            </a:pPr>
            <a:endParaRPr lang="cs-CZ" sz="1500" dirty="0" smtClean="0"/>
          </a:p>
          <a:p>
            <a:pPr marL="342900" indent="-342900">
              <a:buFont typeface="Arial" panose="020B0604020202020204" pitchFamily="34" charset="0"/>
              <a:buChar char="•"/>
            </a:pPr>
            <a:r>
              <a:rPr lang="cs-CZ" sz="1800" dirty="0" smtClean="0"/>
              <a:t>Vztahy </a:t>
            </a:r>
            <a:r>
              <a:rPr lang="cs-CZ" sz="1800" dirty="0"/>
              <a:t>ve třídě a </a:t>
            </a:r>
            <a:r>
              <a:rPr lang="cs-CZ" sz="1800" dirty="0" smtClean="0"/>
              <a:t>šikana</a:t>
            </a:r>
          </a:p>
          <a:p>
            <a:pPr marL="342900" indent="-342900">
              <a:buFont typeface="Arial" panose="020B0604020202020204" pitchFamily="34" charset="0"/>
              <a:buChar char="•"/>
            </a:pPr>
            <a:endParaRPr lang="cs-CZ" sz="1500" dirty="0" smtClean="0"/>
          </a:p>
          <a:p>
            <a:pPr marL="342900" indent="-342900">
              <a:buFont typeface="Arial" panose="020B0604020202020204" pitchFamily="34" charset="0"/>
              <a:buChar char="•"/>
            </a:pPr>
            <a:r>
              <a:rPr lang="cs-CZ" sz="1800" dirty="0" smtClean="0"/>
              <a:t>Zdravý </a:t>
            </a:r>
            <a:r>
              <a:rPr lang="cs-CZ" sz="1800" dirty="0"/>
              <a:t>životní </a:t>
            </a:r>
            <a:r>
              <a:rPr lang="cs-CZ" sz="1800" dirty="0" smtClean="0"/>
              <a:t>styl</a:t>
            </a:r>
          </a:p>
          <a:p>
            <a:pPr marL="342900" indent="-342900">
              <a:buFont typeface="Arial" panose="020B0604020202020204" pitchFamily="34" charset="0"/>
              <a:buChar char="•"/>
            </a:pPr>
            <a:endParaRPr lang="cs-CZ" sz="1500" dirty="0" smtClean="0"/>
          </a:p>
          <a:p>
            <a:pPr marL="342900" indent="-342900">
              <a:buFont typeface="Arial" panose="020B0604020202020204" pitchFamily="34" charset="0"/>
              <a:buChar char="•"/>
            </a:pPr>
            <a:r>
              <a:rPr lang="cs-CZ" sz="1800" dirty="0" smtClean="0"/>
              <a:t>Bezpečný </a:t>
            </a:r>
            <a:r>
              <a:rPr lang="cs-CZ" sz="1800" dirty="0"/>
              <a:t>pohyb na </a:t>
            </a:r>
            <a:r>
              <a:rPr lang="cs-CZ" sz="1800" dirty="0" smtClean="0"/>
              <a:t>internetu</a:t>
            </a:r>
          </a:p>
          <a:p>
            <a:pPr marL="342900" indent="-342900">
              <a:buFont typeface="Arial" panose="020B0604020202020204" pitchFamily="34" charset="0"/>
              <a:buChar char="•"/>
            </a:pPr>
            <a:endParaRPr lang="cs-CZ" sz="1500" dirty="0" smtClean="0"/>
          </a:p>
          <a:p>
            <a:pPr marL="342900" indent="-342900">
              <a:buFont typeface="Arial" panose="020B0604020202020204" pitchFamily="34" charset="0"/>
              <a:buChar char="•"/>
            </a:pPr>
            <a:r>
              <a:rPr lang="cs-CZ" sz="1800" dirty="0"/>
              <a:t>Bezpečné chování v dopravě a při sportu</a:t>
            </a:r>
          </a:p>
          <a:p>
            <a:pPr marL="342900" indent="-342900">
              <a:buFont typeface="Arial" panose="020B0604020202020204" pitchFamily="34" charset="0"/>
              <a:buChar char="•"/>
            </a:pPr>
            <a:endParaRPr lang="cs-CZ" sz="1500" dirty="0"/>
          </a:p>
          <a:p>
            <a:pPr marL="342900" indent="-342900">
              <a:buFont typeface="Arial" panose="020B0604020202020204" pitchFamily="34" charset="0"/>
              <a:buChar char="•"/>
            </a:pPr>
            <a:r>
              <a:rPr lang="cs-CZ" sz="1800" dirty="0"/>
              <a:t>Prevence rasismu, tolerance</a:t>
            </a:r>
          </a:p>
          <a:p>
            <a:pPr marL="342900" indent="-342900">
              <a:buFont typeface="Arial" panose="020B0604020202020204" pitchFamily="34" charset="0"/>
              <a:buChar char="•"/>
            </a:pPr>
            <a:endParaRPr lang="cs-CZ" sz="1500" dirty="0"/>
          </a:p>
          <a:p>
            <a:pPr marL="342900" indent="-342900">
              <a:buFont typeface="Arial" panose="020B0604020202020204" pitchFamily="34" charset="0"/>
              <a:buChar char="•"/>
            </a:pPr>
            <a:r>
              <a:rPr lang="cs-CZ" sz="1800" dirty="0"/>
              <a:t>Prevence kouření a užívání alkoholu</a:t>
            </a:r>
          </a:p>
          <a:p>
            <a:pPr marL="342900" indent="-342900">
              <a:buFont typeface="Arial" panose="020B0604020202020204" pitchFamily="34" charset="0"/>
              <a:buChar char="•"/>
            </a:pPr>
            <a:endParaRPr lang="cs-CZ" sz="1500" dirty="0"/>
          </a:p>
          <a:p>
            <a:pPr marL="342900" indent="-342900">
              <a:buFont typeface="Arial" panose="020B0604020202020204" pitchFamily="34" charset="0"/>
              <a:buChar char="•"/>
            </a:pPr>
            <a:r>
              <a:rPr lang="cs-CZ" sz="1800" dirty="0"/>
              <a:t>Pomoc něco se změnilo </a:t>
            </a:r>
          </a:p>
          <a:p>
            <a:pPr marL="342900" indent="-342900">
              <a:buFont typeface="Arial" panose="020B0604020202020204" pitchFamily="34" charset="0"/>
              <a:buChar char="•"/>
            </a:pPr>
            <a:endParaRPr lang="cs-CZ" sz="1500" dirty="0"/>
          </a:p>
          <a:p>
            <a:pPr marL="342900" indent="-342900">
              <a:buFont typeface="Arial" panose="020B0604020202020204" pitchFamily="34" charset="0"/>
              <a:buChar char="•"/>
            </a:pPr>
            <a:r>
              <a:rPr lang="cs-CZ" sz="1800" dirty="0"/>
              <a:t>Je mi se mnou fajn</a:t>
            </a:r>
          </a:p>
          <a:p>
            <a:pPr marL="285750" indent="-285750">
              <a:buFont typeface="Arial" panose="020B0604020202020204" pitchFamily="34" charset="0"/>
              <a:buChar char="•"/>
            </a:pPr>
            <a:endParaRPr lang="cs-CZ" sz="1500" b="1" dirty="0" smtClean="0">
              <a:solidFill>
                <a:srgbClr val="FF0000"/>
              </a:solidFill>
            </a:endParaRPr>
          </a:p>
          <a:p>
            <a:endParaRPr lang="cs-CZ" sz="1500" dirty="0"/>
          </a:p>
        </p:txBody>
      </p:sp>
      <p:cxnSp>
        <p:nvCxnSpPr>
          <p:cNvPr id="10" name="Straight Connector 9"/>
          <p:cNvCxnSpPr/>
          <p:nvPr/>
        </p:nvCxnSpPr>
        <p:spPr>
          <a:xfrm>
            <a:off x="666117" y="901082"/>
            <a:ext cx="9361168" cy="0"/>
          </a:xfrm>
          <a:prstGeom prst="line">
            <a:avLst/>
          </a:prstGeom>
          <a:ln>
            <a:solidFill>
              <a:schemeClr val="bg1">
                <a:alpha val="50000"/>
              </a:schemeClr>
            </a:solidFill>
            <a:prstDash val="sysDot"/>
          </a:ln>
          <a:effectLst/>
        </p:spPr>
        <p:style>
          <a:lnRef idx="1">
            <a:schemeClr val="accent1"/>
          </a:lnRef>
          <a:fillRef idx="0">
            <a:schemeClr val="accent1"/>
          </a:fillRef>
          <a:effectRef idx="0">
            <a:schemeClr val="accent1"/>
          </a:effectRef>
          <a:fontRef idx="minor">
            <a:schemeClr val="tx1"/>
          </a:fontRef>
        </p:style>
      </p:cxnSp>
      <p:sp>
        <p:nvSpPr>
          <p:cNvPr id="23" name="Nadpis 4"/>
          <p:cNvSpPr txBox="1">
            <a:spLocks/>
          </p:cNvSpPr>
          <p:nvPr/>
        </p:nvSpPr>
        <p:spPr>
          <a:xfrm>
            <a:off x="666116" y="0"/>
            <a:ext cx="9361169" cy="901082"/>
          </a:xfrm>
          <a:prstGeom prst="rect">
            <a:avLst/>
          </a:prstGeom>
          <a:gradFill>
            <a:gsLst>
              <a:gs pos="0">
                <a:srgbClr val="FFFF00"/>
              </a:gs>
              <a:gs pos="100000">
                <a:srgbClr val="FCDE04"/>
              </a:gs>
            </a:gsLst>
            <a:lin ang="0" scaled="0"/>
          </a:gradFill>
        </p:spPr>
        <p:txBody>
          <a:bodyPr vert="horz" lIns="432000" tIns="49785" rIns="99569" bIns="72000" rtlCol="0" anchor="ctr">
            <a:noAutofit/>
          </a:bodyPr>
          <a:lstStyle/>
          <a:p>
            <a:pPr>
              <a:spcBef>
                <a:spcPct val="0"/>
              </a:spcBef>
            </a:pPr>
            <a:r>
              <a:rPr lang="cs-CZ" sz="2400" b="1" dirty="0" smtClean="0">
                <a:ln w="3175">
                  <a:noFill/>
                </a:ln>
                <a:latin typeface="Trebuchet MS" panose="020B0703020202090204" pitchFamily="34" charset="0"/>
                <a:cs typeface="Arial" pitchFamily="34" charset="0"/>
              </a:rPr>
              <a:t>TÉMATA PROGRAMŮ </a:t>
            </a:r>
            <a:r>
              <a:rPr lang="cs-CZ" sz="2400" b="1" dirty="0">
                <a:ln w="3175">
                  <a:noFill/>
                </a:ln>
                <a:latin typeface="Trebuchet MS" panose="020B0703020202090204" pitchFamily="34" charset="0"/>
                <a:cs typeface="Arial" pitchFamily="34" charset="0"/>
              </a:rPr>
              <a:t>VŠEOBECNÉ PRIMÁRNÍ PREVENCE </a:t>
            </a:r>
            <a:endParaRPr lang="cs-CZ" sz="2400" b="1" dirty="0" smtClean="0">
              <a:ln w="3175">
                <a:noFill/>
              </a:ln>
              <a:latin typeface="Trebuchet MS" panose="020B0703020202090204" pitchFamily="34" charset="0"/>
              <a:cs typeface="Arial" pitchFamily="34" charset="0"/>
            </a:endParaRPr>
          </a:p>
          <a:p>
            <a:pPr>
              <a:spcBef>
                <a:spcPct val="0"/>
              </a:spcBef>
            </a:pPr>
            <a:r>
              <a:rPr lang="cs-CZ" sz="2400" b="1" dirty="0" smtClean="0">
                <a:ln w="3175">
                  <a:noFill/>
                </a:ln>
                <a:latin typeface="Trebuchet MS" panose="020B0703020202090204" pitchFamily="34" charset="0"/>
                <a:cs typeface="Arial" pitchFamily="34" charset="0"/>
              </a:rPr>
              <a:t>RIZIKOVÉHO CHOVÁNÍ NA 1. STUPNI ZŠ</a:t>
            </a:r>
            <a:endParaRPr lang="cs-CZ" sz="2400" b="1" dirty="0">
              <a:ln w="3175">
                <a:noFill/>
              </a:ln>
              <a:latin typeface="Trebuchet MS" panose="020B0703020202090204" pitchFamily="34" charset="0"/>
              <a:cs typeface="Arial" pitchFamily="34" charset="0"/>
            </a:endParaRPr>
          </a:p>
        </p:txBody>
      </p:sp>
      <p:sp>
        <p:nvSpPr>
          <p:cNvPr id="16" name="Nadpis 4"/>
          <p:cNvSpPr txBox="1">
            <a:spLocks/>
          </p:cNvSpPr>
          <p:nvPr/>
        </p:nvSpPr>
        <p:spPr>
          <a:xfrm>
            <a:off x="1010244" y="7021037"/>
            <a:ext cx="9361169" cy="540226"/>
          </a:xfrm>
          <a:prstGeom prst="rect">
            <a:avLst/>
          </a:prstGeom>
          <a:noFill/>
        </p:spPr>
        <p:txBody>
          <a:bodyPr vert="horz" lIns="0" tIns="49785" rIns="99569" bIns="49785" rtlCol="0" anchor="ctr">
            <a:noAutofit/>
          </a:bodyPr>
          <a:lstStyle/>
          <a:p>
            <a:r>
              <a:rPr lang="fr-FR" sz="1600" spc="100" baseline="30000" dirty="0">
                <a:ea typeface="+mj-ea"/>
                <a:cs typeface="Arial" pitchFamily="34" charset="0"/>
              </a:rPr>
              <a:t>Prev—Centrum z.</a:t>
            </a:r>
            <a:r>
              <a:rPr lang="cs-CZ" sz="1600" spc="100" baseline="30000" dirty="0">
                <a:ea typeface="+mj-ea"/>
                <a:cs typeface="Arial" pitchFamily="34" charset="0"/>
              </a:rPr>
              <a:t>ú</a:t>
            </a:r>
            <a:r>
              <a:rPr lang="fr-FR" sz="1600" spc="100" baseline="30000" dirty="0">
                <a:ea typeface="+mj-ea"/>
                <a:cs typeface="Arial" pitchFamily="34" charset="0"/>
              </a:rPr>
              <a:t>.</a:t>
            </a:r>
            <a:r>
              <a:rPr lang="cs-CZ" sz="1600" spc="100" baseline="30000" dirty="0">
                <a:ea typeface="+mj-ea"/>
                <a:cs typeface="Arial" pitchFamily="34" charset="0"/>
              </a:rPr>
              <a:t>,</a:t>
            </a:r>
            <a:r>
              <a:rPr lang="fr-FR" sz="1600" spc="100" baseline="30000" dirty="0">
                <a:ea typeface="+mj-ea"/>
                <a:cs typeface="Arial" pitchFamily="34" charset="0"/>
              </a:rPr>
              <a:t> </a:t>
            </a:r>
            <a:r>
              <a:rPr lang="cs-CZ" sz="1600" b="1" spc="100" baseline="30000" dirty="0">
                <a:ea typeface="+mj-ea"/>
                <a:cs typeface="Arial" pitchFamily="34" charset="0"/>
              </a:rPr>
              <a:t>PROGRAMY PRIMÁRNÍ PREVENCE</a:t>
            </a:r>
            <a:r>
              <a:rPr lang="fr-FR" sz="1600" spc="100" baseline="30000" dirty="0">
                <a:ea typeface="+mj-ea"/>
                <a:cs typeface="Arial" pitchFamily="34" charset="0"/>
              </a:rPr>
              <a:t>  tel: 2</a:t>
            </a:r>
            <a:r>
              <a:rPr lang="cs-CZ" sz="1600" spc="100" baseline="30000" dirty="0">
                <a:ea typeface="+mj-ea"/>
                <a:cs typeface="Arial" pitchFamily="34" charset="0"/>
              </a:rPr>
              <a:t>42</a:t>
            </a:r>
            <a:r>
              <a:rPr lang="fr-FR" sz="1600" spc="100" baseline="30000" dirty="0">
                <a:ea typeface="+mj-ea"/>
                <a:cs typeface="Arial" pitchFamily="34" charset="0"/>
              </a:rPr>
              <a:t> </a:t>
            </a:r>
            <a:r>
              <a:rPr lang="cs-CZ" sz="1600" spc="100" baseline="30000" dirty="0">
                <a:ea typeface="+mj-ea"/>
                <a:cs typeface="Arial" pitchFamily="34" charset="0"/>
              </a:rPr>
              <a:t>498</a:t>
            </a:r>
            <a:r>
              <a:rPr lang="fr-FR" sz="1600" spc="100" baseline="30000" dirty="0">
                <a:ea typeface="+mj-ea"/>
                <a:cs typeface="Arial" pitchFamily="34" charset="0"/>
              </a:rPr>
              <a:t> </a:t>
            </a:r>
            <a:r>
              <a:rPr lang="cs-CZ" sz="1600" spc="100" baseline="30000" dirty="0">
                <a:ea typeface="+mj-ea"/>
                <a:cs typeface="Arial" pitchFamily="34" charset="0"/>
              </a:rPr>
              <a:t>335</a:t>
            </a:r>
            <a:r>
              <a:rPr lang="fr-FR" sz="1600" spc="100" baseline="30000" dirty="0">
                <a:ea typeface="+mj-ea"/>
                <a:cs typeface="Arial" pitchFamily="34" charset="0"/>
              </a:rPr>
              <a:t> / 77</a:t>
            </a:r>
            <a:r>
              <a:rPr lang="cs-CZ" sz="1600" spc="100" baseline="30000" dirty="0">
                <a:ea typeface="+mj-ea"/>
                <a:cs typeface="Arial" pitchFamily="34" charset="0"/>
              </a:rPr>
              <a:t>6</a:t>
            </a:r>
            <a:r>
              <a:rPr lang="fr-FR" sz="1600" spc="100" baseline="30000" dirty="0">
                <a:ea typeface="+mj-ea"/>
                <a:cs typeface="Arial" pitchFamily="34" charset="0"/>
              </a:rPr>
              <a:t> </a:t>
            </a:r>
            <a:r>
              <a:rPr lang="cs-CZ" sz="1600" spc="100" baseline="30000" dirty="0">
                <a:ea typeface="+mj-ea"/>
                <a:cs typeface="Arial" pitchFamily="34" charset="0"/>
              </a:rPr>
              <a:t>619</a:t>
            </a:r>
            <a:r>
              <a:rPr lang="fr-FR" sz="1600" spc="100" baseline="30000" dirty="0">
                <a:ea typeface="+mj-ea"/>
                <a:cs typeface="Arial" pitchFamily="34" charset="0"/>
              </a:rPr>
              <a:t> </a:t>
            </a:r>
            <a:r>
              <a:rPr lang="cs-CZ" sz="1600" spc="100" baseline="30000" dirty="0">
                <a:ea typeface="+mj-ea"/>
                <a:cs typeface="Arial" pitchFamily="34" charset="0"/>
              </a:rPr>
              <a:t>505</a:t>
            </a:r>
            <a:r>
              <a:rPr lang="fr-FR" sz="1600" spc="100" baseline="30000" dirty="0">
                <a:ea typeface="+mj-ea"/>
                <a:cs typeface="Arial" pitchFamily="34" charset="0"/>
              </a:rPr>
              <a:t> / email: p</a:t>
            </a:r>
            <a:r>
              <a:rPr lang="cs-CZ" sz="1600" spc="100" baseline="30000" dirty="0">
                <a:ea typeface="+mj-ea"/>
                <a:cs typeface="Arial" pitchFamily="34" charset="0"/>
              </a:rPr>
              <a:t>revence</a:t>
            </a:r>
            <a:r>
              <a:rPr lang="fr-FR" sz="1600" spc="100" baseline="30000" dirty="0">
                <a:ea typeface="+mj-ea"/>
                <a:cs typeface="Arial" pitchFamily="34" charset="0"/>
              </a:rPr>
              <a:t>@prevcentrum.cz / www.prevcentrum.cz</a:t>
            </a:r>
          </a:p>
        </p:txBody>
      </p:sp>
      <p:sp>
        <p:nvSpPr>
          <p:cNvPr id="8" name="Nadpis 4">
            <a:extLst>
              <a:ext uri="{FF2B5EF4-FFF2-40B4-BE49-F238E27FC236}">
                <a16:creationId xmlns:a16="http://schemas.microsoft.com/office/drawing/2014/main" id="{2A6C5E48-9432-7443-96AA-A7B7187AE27D}"/>
              </a:ext>
            </a:extLst>
          </p:cNvPr>
          <p:cNvSpPr txBox="1">
            <a:spLocks/>
          </p:cNvSpPr>
          <p:nvPr/>
        </p:nvSpPr>
        <p:spPr>
          <a:xfrm>
            <a:off x="8937522" y="0"/>
            <a:ext cx="1089763" cy="901082"/>
          </a:xfrm>
          <a:prstGeom prst="rect">
            <a:avLst/>
          </a:prstGeom>
          <a:solidFill>
            <a:schemeClr val="bg1">
              <a:lumMod val="95000"/>
            </a:schemeClr>
          </a:solidFill>
        </p:spPr>
        <p:txBody>
          <a:bodyPr vert="horz" lIns="0" tIns="0" rIns="0" bIns="0" rtlCol="0" anchor="ctr">
            <a:noAutofit/>
          </a:bodyPr>
          <a:lstStyle/>
          <a:p>
            <a:pPr algn="ctr">
              <a:spcBef>
                <a:spcPct val="0"/>
              </a:spcBef>
            </a:pPr>
            <a:fld id="{5466F2EF-A597-4F0E-BD43-1DE5FC013465}" type="slidenum">
              <a:rPr lang="cs-CZ" sz="1400" smtClean="0">
                <a:ln w="3175">
                  <a:noFill/>
                </a:ln>
                <a:latin typeface="Trebuchet MS" panose="020B0603020202020204" pitchFamily="34" charset="0"/>
                <a:ea typeface="+mj-ea"/>
                <a:cs typeface="Arial" pitchFamily="34" charset="0"/>
              </a:rPr>
              <a:t>12</a:t>
            </a:fld>
            <a:endParaRPr lang="cs-CZ" sz="1400" dirty="0">
              <a:ln w="3175">
                <a:noFill/>
              </a:ln>
              <a:latin typeface="Trebuchet MS" panose="020B0603020202020204" pitchFamily="34" charset="0"/>
              <a:ea typeface="+mj-ea"/>
              <a:cs typeface="Arial" pitchFamily="34" charset="0"/>
            </a:endParaRPr>
          </a:p>
        </p:txBody>
      </p:sp>
    </p:spTree>
    <p:extLst>
      <p:ext uri="{BB962C8B-B14F-4D97-AF65-F5344CB8AC3E}">
        <p14:creationId xmlns:p14="http://schemas.microsoft.com/office/powerpoint/2010/main" val="23214183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666116" y="994957"/>
            <a:ext cx="9361168" cy="5932204"/>
          </a:xfrm>
          <a:prstGeom prst="rect">
            <a:avLst/>
          </a:prstGeom>
          <a:noFill/>
        </p:spPr>
        <p:txBody>
          <a:bodyPr wrap="square" rIns="360000" numCol="2" spcCol="360000" rtlCol="0" anchor="t">
            <a:noAutofit/>
          </a:bodyPr>
          <a:lstStyle/>
          <a:p>
            <a:pPr marL="228600" indent="-228600">
              <a:buFont typeface="Arial" panose="020B0604020202020204" pitchFamily="34" charset="0"/>
              <a:buChar char="•"/>
            </a:pPr>
            <a:r>
              <a:rPr lang="cs-CZ" sz="1800" dirty="0" smtClean="0"/>
              <a:t>Zážitkový program na podporu spolupráce v třídním kolektivu</a:t>
            </a:r>
            <a:endParaRPr lang="cs-CZ" sz="1800" dirty="0"/>
          </a:p>
          <a:p>
            <a:pPr marL="228600" indent="-228600">
              <a:buFont typeface="Arial" panose="020B0604020202020204" pitchFamily="34" charset="0"/>
              <a:buChar char="•"/>
            </a:pPr>
            <a:endParaRPr lang="cs-CZ" sz="1500" dirty="0" smtClean="0"/>
          </a:p>
          <a:p>
            <a:pPr marL="228600" indent="-228600">
              <a:buFont typeface="Arial" panose="020B0604020202020204" pitchFamily="34" charset="0"/>
              <a:buChar char="•"/>
            </a:pPr>
            <a:r>
              <a:rPr lang="cs-CZ" sz="1800" dirty="0" smtClean="0"/>
              <a:t>Prevence agrese a šikany</a:t>
            </a:r>
          </a:p>
          <a:p>
            <a:endParaRPr lang="cs-CZ" sz="1500" strike="sngStrike" dirty="0" smtClean="0"/>
          </a:p>
          <a:p>
            <a:pPr marL="228600" indent="-228600">
              <a:buFont typeface="Arial" panose="020B0604020202020204" pitchFamily="34" charset="0"/>
              <a:buChar char="•"/>
            </a:pPr>
            <a:r>
              <a:rPr lang="cs-CZ" sz="1800" dirty="0" err="1" smtClean="0"/>
              <a:t>Kyberšikana</a:t>
            </a:r>
            <a:r>
              <a:rPr lang="cs-CZ" sz="1800" dirty="0"/>
              <a:t>, bezpečné užívání sociálních </a:t>
            </a:r>
            <a:r>
              <a:rPr lang="cs-CZ" sz="1800" dirty="0" smtClean="0"/>
              <a:t>sítí</a:t>
            </a:r>
          </a:p>
          <a:p>
            <a:pPr marL="228600" indent="-228600">
              <a:buFont typeface="Arial" panose="020B0604020202020204" pitchFamily="34" charset="0"/>
              <a:buChar char="•"/>
            </a:pPr>
            <a:endParaRPr lang="cs-CZ" sz="1500" dirty="0" smtClean="0"/>
          </a:p>
          <a:p>
            <a:pPr marL="228600" indent="-228600">
              <a:buFont typeface="Arial" panose="020B0604020202020204" pitchFamily="34" charset="0"/>
              <a:buChar char="•"/>
            </a:pPr>
            <a:r>
              <a:rPr lang="cs-CZ" sz="1800" dirty="0"/>
              <a:t>Prevence rizikového sexuálního chování, prevence </a:t>
            </a:r>
            <a:r>
              <a:rPr lang="cs-CZ" sz="1800" dirty="0" smtClean="0"/>
              <a:t>HIV/AIDS</a:t>
            </a:r>
            <a:endParaRPr lang="cs-CZ" sz="1800" dirty="0"/>
          </a:p>
          <a:p>
            <a:pPr marL="228600" indent="-228600">
              <a:buFont typeface="Arial" panose="020B0604020202020204" pitchFamily="34" charset="0"/>
              <a:buChar char="•"/>
            </a:pPr>
            <a:endParaRPr lang="cs-CZ" sz="1500" dirty="0" smtClean="0"/>
          </a:p>
          <a:p>
            <a:pPr marL="228600" indent="-228600">
              <a:buFont typeface="Arial" panose="020B0604020202020204" pitchFamily="34" charset="0"/>
              <a:buChar char="•"/>
            </a:pPr>
            <a:r>
              <a:rPr lang="cs-CZ" sz="1800" dirty="0" smtClean="0"/>
              <a:t>Zdravý životní styl, poruchy příjmu potravy</a:t>
            </a:r>
          </a:p>
          <a:p>
            <a:pPr marL="228600" indent="-228600">
              <a:buFont typeface="Arial" panose="020B0604020202020204" pitchFamily="34" charset="0"/>
              <a:buChar char="•"/>
            </a:pPr>
            <a:endParaRPr lang="cs-CZ" sz="1500" dirty="0" smtClean="0"/>
          </a:p>
          <a:p>
            <a:pPr marL="228600" indent="-228600">
              <a:buFont typeface="Arial" panose="020B0604020202020204" pitchFamily="34" charset="0"/>
              <a:buChar char="•"/>
            </a:pPr>
            <a:r>
              <a:rPr lang="cs-CZ" sz="1800" dirty="0"/>
              <a:t>Závislostní chování – Legální návykové látky</a:t>
            </a:r>
          </a:p>
          <a:p>
            <a:pPr marL="228600" indent="-228600">
              <a:buFont typeface="Arial" panose="020B0604020202020204" pitchFamily="34" charset="0"/>
              <a:buChar char="•"/>
            </a:pPr>
            <a:endParaRPr lang="cs-CZ" sz="1500" dirty="0"/>
          </a:p>
          <a:p>
            <a:pPr marL="228600" indent="-228600">
              <a:buFont typeface="Arial" panose="020B0604020202020204" pitchFamily="34" charset="0"/>
              <a:buChar char="•"/>
            </a:pPr>
            <a:r>
              <a:rPr lang="cs-CZ" sz="1800" dirty="0"/>
              <a:t>Závislostní chování – Nelegální návykové látky</a:t>
            </a:r>
          </a:p>
          <a:p>
            <a:pPr marL="228600" indent="-228600">
              <a:buFont typeface="Arial" panose="020B0604020202020204" pitchFamily="34" charset="0"/>
              <a:buChar char="•"/>
            </a:pPr>
            <a:endParaRPr lang="cs-CZ" sz="1500" dirty="0"/>
          </a:p>
          <a:p>
            <a:pPr marL="228600" indent="-228600">
              <a:buFont typeface="Arial" panose="020B0604020202020204" pitchFamily="34" charset="0"/>
              <a:buChar char="•"/>
            </a:pPr>
            <a:r>
              <a:rPr lang="cs-CZ" sz="1800" dirty="0"/>
              <a:t>Závislostní chování – Nelátkové závislosti </a:t>
            </a:r>
          </a:p>
          <a:p>
            <a:endParaRPr lang="cs-CZ" sz="1500" dirty="0"/>
          </a:p>
          <a:p>
            <a:pPr marL="228600" indent="-228600">
              <a:buFont typeface="Arial" panose="020B0604020202020204" pitchFamily="34" charset="0"/>
              <a:buChar char="•"/>
            </a:pPr>
            <a:r>
              <a:rPr lang="cs-CZ" sz="1800" dirty="0"/>
              <a:t>Multikulturní výchova, prevence rasismu a </a:t>
            </a:r>
            <a:r>
              <a:rPr lang="cs-CZ" sz="1800" dirty="0" smtClean="0"/>
              <a:t>xenofobie</a:t>
            </a:r>
          </a:p>
          <a:p>
            <a:pPr marL="228600" indent="-228600">
              <a:buFont typeface="Arial" panose="020B0604020202020204" pitchFamily="34" charset="0"/>
              <a:buChar char="•"/>
            </a:pPr>
            <a:r>
              <a:rPr lang="cs-CZ" sz="1800" dirty="0" smtClean="0"/>
              <a:t>Svět </a:t>
            </a:r>
            <a:r>
              <a:rPr lang="cs-CZ" sz="1800" dirty="0"/>
              <a:t>chlapců a </a:t>
            </a:r>
            <a:r>
              <a:rPr lang="cs-CZ" sz="1800" dirty="0" smtClean="0"/>
              <a:t>dívek</a:t>
            </a:r>
          </a:p>
          <a:p>
            <a:pPr marL="228600" indent="-228600">
              <a:buFont typeface="Arial" panose="020B0604020202020204" pitchFamily="34" charset="0"/>
              <a:buChar char="•"/>
            </a:pPr>
            <a:endParaRPr lang="cs-CZ" sz="1500" dirty="0"/>
          </a:p>
          <a:p>
            <a:pPr marL="228600" indent="-228600">
              <a:buFont typeface="Arial" panose="020B0604020202020204" pitchFamily="34" charset="0"/>
              <a:buChar char="•"/>
            </a:pPr>
            <a:r>
              <a:rPr lang="cs-CZ" sz="1800" dirty="0"/>
              <a:t>Partnerské </a:t>
            </a:r>
            <a:r>
              <a:rPr lang="cs-CZ" sz="1800" dirty="0" smtClean="0"/>
              <a:t>vztahy</a:t>
            </a:r>
          </a:p>
          <a:p>
            <a:pPr marL="228600" indent="-228600">
              <a:buFont typeface="Arial" panose="020B0604020202020204" pitchFamily="34" charset="0"/>
              <a:buChar char="•"/>
            </a:pPr>
            <a:endParaRPr lang="cs-CZ" sz="1500" dirty="0"/>
          </a:p>
          <a:p>
            <a:pPr marL="228600" indent="-228600">
              <a:buFont typeface="Arial" panose="020B0604020202020204" pitchFamily="34" charset="0"/>
              <a:buChar char="•"/>
            </a:pPr>
            <a:r>
              <a:rPr lang="cs-CZ" sz="1800" dirty="0"/>
              <a:t>Masová média a </a:t>
            </a:r>
            <a:r>
              <a:rPr lang="cs-CZ" sz="1800" dirty="0" smtClean="0"/>
              <a:t>společnost</a:t>
            </a:r>
          </a:p>
          <a:p>
            <a:pPr marL="228600" indent="-228600">
              <a:buFont typeface="Arial" panose="020B0604020202020204" pitchFamily="34" charset="0"/>
              <a:buChar char="•"/>
            </a:pPr>
            <a:endParaRPr lang="cs-CZ" sz="1500" dirty="0"/>
          </a:p>
          <a:p>
            <a:pPr marL="228600" indent="-228600">
              <a:buFont typeface="Arial" panose="020B0604020202020204" pitchFamily="34" charset="0"/>
              <a:buChar char="•"/>
            </a:pPr>
            <a:r>
              <a:rPr lang="cs-CZ" sz="1800" dirty="0"/>
              <a:t>Náboženství, spiritualita, nová náboženská </a:t>
            </a:r>
            <a:r>
              <a:rPr lang="cs-CZ" sz="1800" dirty="0" smtClean="0"/>
              <a:t>hnutí</a:t>
            </a:r>
          </a:p>
          <a:p>
            <a:pPr marL="228600" indent="-228600">
              <a:buFont typeface="Arial" panose="020B0604020202020204" pitchFamily="34" charset="0"/>
              <a:buChar char="•"/>
            </a:pPr>
            <a:endParaRPr lang="cs-CZ" sz="1500" dirty="0"/>
          </a:p>
          <a:p>
            <a:pPr marL="228600" indent="-228600">
              <a:buFont typeface="Arial" panose="020B0604020202020204" pitchFamily="34" charset="0"/>
              <a:buChar char="•"/>
            </a:pPr>
            <a:r>
              <a:rPr lang="cs-CZ" sz="1800" dirty="0"/>
              <a:t>Dospívání, dospělost, přechod na </a:t>
            </a:r>
            <a:r>
              <a:rPr lang="cs-CZ" sz="1800" dirty="0" smtClean="0"/>
              <a:t>SŠ</a:t>
            </a:r>
          </a:p>
          <a:p>
            <a:pPr marL="228600" indent="-228600">
              <a:buFont typeface="Arial" panose="020B0604020202020204" pitchFamily="34" charset="0"/>
              <a:buChar char="•"/>
            </a:pPr>
            <a:endParaRPr lang="cs-CZ" sz="1500" dirty="0"/>
          </a:p>
          <a:p>
            <a:pPr marL="228600" indent="-228600">
              <a:buFont typeface="Arial" panose="020B0604020202020204" pitchFamily="34" charset="0"/>
              <a:buChar char="•"/>
            </a:pPr>
            <a:r>
              <a:rPr lang="cs-CZ" sz="1800" dirty="0"/>
              <a:t>Pomoc něco se změnilo </a:t>
            </a:r>
          </a:p>
          <a:p>
            <a:pPr marL="228600" indent="-228600">
              <a:buFont typeface="Arial" panose="020B0604020202020204" pitchFamily="34" charset="0"/>
              <a:buChar char="•"/>
            </a:pPr>
            <a:endParaRPr lang="cs-CZ" sz="1500" dirty="0"/>
          </a:p>
          <a:p>
            <a:pPr marL="228600" indent="-228600">
              <a:buFont typeface="Arial" panose="020B0604020202020204" pitchFamily="34" charset="0"/>
              <a:buChar char="•"/>
            </a:pPr>
            <a:r>
              <a:rPr lang="cs-CZ" sz="1800" dirty="0"/>
              <a:t>Je mi se mnou fajn</a:t>
            </a:r>
          </a:p>
          <a:p>
            <a:endParaRPr lang="cs-CZ" sz="1100" dirty="0">
              <a:solidFill>
                <a:srgbClr val="FF0000"/>
              </a:solidFill>
            </a:endParaRPr>
          </a:p>
          <a:p>
            <a:pPr marL="285750" indent="-285750">
              <a:buFont typeface="Arial" panose="020B0604020202020204" pitchFamily="34" charset="0"/>
              <a:buChar char="•"/>
            </a:pPr>
            <a:endParaRPr lang="cs-CZ" sz="1100" b="1" dirty="0" smtClean="0"/>
          </a:p>
          <a:p>
            <a:pPr marL="783595" lvl="1" indent="-285750">
              <a:buFont typeface="Courier New" panose="02070309020205020404" pitchFamily="49" charset="0"/>
              <a:buChar char="o"/>
            </a:pPr>
            <a:endParaRPr lang="cs-CZ" sz="1100" dirty="0" smtClean="0"/>
          </a:p>
          <a:p>
            <a:pPr marL="783595" lvl="1" indent="-285750">
              <a:buFont typeface="Courier New" panose="02070309020205020404" pitchFamily="49" charset="0"/>
              <a:buChar char="o"/>
            </a:pPr>
            <a:endParaRPr lang="cs-CZ" sz="1100" dirty="0" smtClean="0"/>
          </a:p>
          <a:p>
            <a:endParaRPr lang="cs-CZ" sz="1100" dirty="0"/>
          </a:p>
          <a:p>
            <a:endParaRPr lang="cs-CZ" sz="1100" dirty="0"/>
          </a:p>
        </p:txBody>
      </p:sp>
      <p:cxnSp>
        <p:nvCxnSpPr>
          <p:cNvPr id="10" name="Straight Connector 9"/>
          <p:cNvCxnSpPr/>
          <p:nvPr/>
        </p:nvCxnSpPr>
        <p:spPr>
          <a:xfrm>
            <a:off x="666117" y="901082"/>
            <a:ext cx="9361168" cy="0"/>
          </a:xfrm>
          <a:prstGeom prst="line">
            <a:avLst/>
          </a:prstGeom>
          <a:ln>
            <a:solidFill>
              <a:schemeClr val="bg1">
                <a:alpha val="50000"/>
              </a:schemeClr>
            </a:solidFill>
            <a:prstDash val="sysDot"/>
          </a:ln>
          <a:effectLst/>
        </p:spPr>
        <p:style>
          <a:lnRef idx="1">
            <a:schemeClr val="accent1"/>
          </a:lnRef>
          <a:fillRef idx="0">
            <a:schemeClr val="accent1"/>
          </a:fillRef>
          <a:effectRef idx="0">
            <a:schemeClr val="accent1"/>
          </a:effectRef>
          <a:fontRef idx="minor">
            <a:schemeClr val="tx1"/>
          </a:fontRef>
        </p:style>
      </p:cxnSp>
      <p:sp>
        <p:nvSpPr>
          <p:cNvPr id="23" name="Nadpis 4"/>
          <p:cNvSpPr txBox="1">
            <a:spLocks/>
          </p:cNvSpPr>
          <p:nvPr/>
        </p:nvSpPr>
        <p:spPr>
          <a:xfrm>
            <a:off x="666116" y="0"/>
            <a:ext cx="9361169" cy="901082"/>
          </a:xfrm>
          <a:prstGeom prst="rect">
            <a:avLst/>
          </a:prstGeom>
          <a:gradFill>
            <a:gsLst>
              <a:gs pos="0">
                <a:srgbClr val="FFFF00"/>
              </a:gs>
              <a:gs pos="100000">
                <a:srgbClr val="FCDE04"/>
              </a:gs>
            </a:gsLst>
            <a:lin ang="0" scaled="0"/>
          </a:gradFill>
        </p:spPr>
        <p:txBody>
          <a:bodyPr vert="horz" lIns="432000" tIns="49785" rIns="99569" bIns="72000" rtlCol="0" anchor="ctr">
            <a:noAutofit/>
          </a:bodyPr>
          <a:lstStyle/>
          <a:p>
            <a:pPr>
              <a:spcBef>
                <a:spcPct val="0"/>
              </a:spcBef>
            </a:pPr>
            <a:r>
              <a:rPr lang="cs-CZ" sz="2400" b="1" dirty="0" smtClean="0">
                <a:ln w="3175">
                  <a:noFill/>
                </a:ln>
                <a:latin typeface="Trebuchet MS" panose="020B0703020202090204" pitchFamily="34" charset="0"/>
                <a:cs typeface="Arial" pitchFamily="34" charset="0"/>
              </a:rPr>
              <a:t>TÉMATA PROGRAMŮ </a:t>
            </a:r>
            <a:r>
              <a:rPr lang="cs-CZ" sz="2400" b="1" dirty="0">
                <a:ln w="3175">
                  <a:noFill/>
                </a:ln>
                <a:latin typeface="Trebuchet MS" panose="020B0703020202090204" pitchFamily="34" charset="0"/>
                <a:cs typeface="Arial" pitchFamily="34" charset="0"/>
              </a:rPr>
              <a:t>VŠEOBECNÉ PRIMÁRNÍ PREVENCE </a:t>
            </a:r>
            <a:endParaRPr lang="cs-CZ" sz="2400" b="1" dirty="0" smtClean="0">
              <a:ln w="3175">
                <a:noFill/>
              </a:ln>
              <a:latin typeface="Trebuchet MS" panose="020B0703020202090204" pitchFamily="34" charset="0"/>
              <a:cs typeface="Arial" pitchFamily="34" charset="0"/>
            </a:endParaRPr>
          </a:p>
          <a:p>
            <a:pPr>
              <a:spcBef>
                <a:spcPct val="0"/>
              </a:spcBef>
            </a:pPr>
            <a:r>
              <a:rPr lang="cs-CZ" sz="2400" b="1" dirty="0" smtClean="0">
                <a:ln w="3175">
                  <a:noFill/>
                </a:ln>
                <a:latin typeface="Trebuchet MS" panose="020B0703020202090204" pitchFamily="34" charset="0"/>
                <a:cs typeface="Arial" pitchFamily="34" charset="0"/>
              </a:rPr>
              <a:t>RIZIKOVÉHO CHOVÁNÍ NA 2. STUPNI ZŠ A SŠ</a:t>
            </a:r>
            <a:endParaRPr lang="cs-CZ" sz="2400" b="1" dirty="0">
              <a:ln w="3175">
                <a:noFill/>
              </a:ln>
              <a:latin typeface="Trebuchet MS" panose="020B0703020202090204" pitchFamily="34" charset="0"/>
              <a:cs typeface="Arial" pitchFamily="34" charset="0"/>
            </a:endParaRPr>
          </a:p>
        </p:txBody>
      </p:sp>
      <p:sp>
        <p:nvSpPr>
          <p:cNvPr id="16" name="Nadpis 4"/>
          <p:cNvSpPr txBox="1">
            <a:spLocks/>
          </p:cNvSpPr>
          <p:nvPr/>
        </p:nvSpPr>
        <p:spPr>
          <a:xfrm>
            <a:off x="1010244" y="7021037"/>
            <a:ext cx="9361169" cy="540226"/>
          </a:xfrm>
          <a:prstGeom prst="rect">
            <a:avLst/>
          </a:prstGeom>
          <a:noFill/>
        </p:spPr>
        <p:txBody>
          <a:bodyPr vert="horz" lIns="0" tIns="49785" rIns="99569" bIns="49785" rtlCol="0" anchor="ctr">
            <a:noAutofit/>
          </a:bodyPr>
          <a:lstStyle/>
          <a:p>
            <a:r>
              <a:rPr lang="fr-FR" sz="1600" spc="100" baseline="30000" dirty="0" smtClean="0">
                <a:ea typeface="+mj-ea"/>
                <a:cs typeface="Arial" pitchFamily="34" charset="0"/>
              </a:rPr>
              <a:t>Prev—Centrum z.</a:t>
            </a:r>
            <a:r>
              <a:rPr lang="cs-CZ" sz="1600" spc="100" baseline="30000" dirty="0" smtClean="0">
                <a:ea typeface="+mj-ea"/>
                <a:cs typeface="Arial" pitchFamily="34" charset="0"/>
              </a:rPr>
              <a:t>ú</a:t>
            </a:r>
            <a:r>
              <a:rPr lang="fr-FR" sz="1600" spc="100" baseline="30000" dirty="0" smtClean="0">
                <a:ea typeface="+mj-ea"/>
                <a:cs typeface="Arial" pitchFamily="34" charset="0"/>
              </a:rPr>
              <a:t>.</a:t>
            </a:r>
            <a:r>
              <a:rPr lang="cs-CZ" sz="1600" spc="100" baseline="30000" dirty="0" smtClean="0">
                <a:ea typeface="+mj-ea"/>
                <a:cs typeface="Arial" pitchFamily="34" charset="0"/>
              </a:rPr>
              <a:t>,</a:t>
            </a:r>
            <a:r>
              <a:rPr lang="fr-FR" sz="1600" spc="100" baseline="30000" dirty="0" smtClean="0">
                <a:ea typeface="+mj-ea"/>
                <a:cs typeface="Arial" pitchFamily="34" charset="0"/>
              </a:rPr>
              <a:t> </a:t>
            </a:r>
            <a:r>
              <a:rPr lang="cs-CZ" sz="1600" b="1" spc="100" baseline="30000" dirty="0" smtClean="0">
                <a:ea typeface="+mj-ea"/>
                <a:cs typeface="Arial" pitchFamily="34" charset="0"/>
              </a:rPr>
              <a:t>PROGRAMY PRIMÁRNÍ PREVENCE</a:t>
            </a:r>
            <a:r>
              <a:rPr lang="fr-FR" sz="1600" spc="100" baseline="30000" dirty="0" smtClean="0">
                <a:ea typeface="+mj-ea"/>
                <a:cs typeface="Arial" pitchFamily="34" charset="0"/>
              </a:rPr>
              <a:t>  tel: 2</a:t>
            </a:r>
            <a:r>
              <a:rPr lang="cs-CZ" sz="1600" spc="100" baseline="30000" dirty="0" smtClean="0">
                <a:ea typeface="+mj-ea"/>
                <a:cs typeface="Arial" pitchFamily="34" charset="0"/>
              </a:rPr>
              <a:t>42</a:t>
            </a:r>
            <a:r>
              <a:rPr lang="fr-FR" sz="1600" spc="100" baseline="30000" dirty="0" smtClean="0">
                <a:ea typeface="+mj-ea"/>
                <a:cs typeface="Arial" pitchFamily="34" charset="0"/>
              </a:rPr>
              <a:t> </a:t>
            </a:r>
            <a:r>
              <a:rPr lang="cs-CZ" sz="1600" spc="100" baseline="30000" dirty="0" smtClean="0">
                <a:ea typeface="+mj-ea"/>
                <a:cs typeface="Arial" pitchFamily="34" charset="0"/>
              </a:rPr>
              <a:t>498</a:t>
            </a:r>
            <a:r>
              <a:rPr lang="fr-FR" sz="1600" spc="100" baseline="30000" dirty="0" smtClean="0">
                <a:ea typeface="+mj-ea"/>
                <a:cs typeface="Arial" pitchFamily="34" charset="0"/>
              </a:rPr>
              <a:t> </a:t>
            </a:r>
            <a:r>
              <a:rPr lang="cs-CZ" sz="1600" spc="100" baseline="30000" dirty="0" smtClean="0">
                <a:ea typeface="+mj-ea"/>
                <a:cs typeface="Arial" pitchFamily="34" charset="0"/>
              </a:rPr>
              <a:t>335</a:t>
            </a:r>
            <a:r>
              <a:rPr lang="fr-FR" sz="1600" spc="100" baseline="30000" dirty="0" smtClean="0">
                <a:ea typeface="+mj-ea"/>
                <a:cs typeface="Arial" pitchFamily="34" charset="0"/>
              </a:rPr>
              <a:t> / 77</a:t>
            </a:r>
            <a:r>
              <a:rPr lang="cs-CZ" sz="1600" spc="100" baseline="30000" dirty="0" smtClean="0">
                <a:ea typeface="+mj-ea"/>
                <a:cs typeface="Arial" pitchFamily="34" charset="0"/>
              </a:rPr>
              <a:t>6</a:t>
            </a:r>
            <a:r>
              <a:rPr lang="fr-FR" sz="1600" spc="100" baseline="30000" dirty="0" smtClean="0">
                <a:ea typeface="+mj-ea"/>
                <a:cs typeface="Arial" pitchFamily="34" charset="0"/>
              </a:rPr>
              <a:t> </a:t>
            </a:r>
            <a:r>
              <a:rPr lang="cs-CZ" sz="1600" spc="100" baseline="30000" dirty="0" smtClean="0">
                <a:ea typeface="+mj-ea"/>
                <a:cs typeface="Arial" pitchFamily="34" charset="0"/>
              </a:rPr>
              <a:t>619</a:t>
            </a:r>
            <a:r>
              <a:rPr lang="fr-FR" sz="1600" spc="100" baseline="30000" dirty="0" smtClean="0">
                <a:ea typeface="+mj-ea"/>
                <a:cs typeface="Arial" pitchFamily="34" charset="0"/>
              </a:rPr>
              <a:t> </a:t>
            </a:r>
            <a:r>
              <a:rPr lang="cs-CZ" sz="1600" spc="100" baseline="30000" dirty="0" smtClean="0">
                <a:ea typeface="+mj-ea"/>
                <a:cs typeface="Arial" pitchFamily="34" charset="0"/>
              </a:rPr>
              <a:t>505</a:t>
            </a:r>
            <a:r>
              <a:rPr lang="fr-FR" sz="1600" spc="100" baseline="30000" dirty="0" smtClean="0">
                <a:ea typeface="+mj-ea"/>
                <a:cs typeface="Arial" pitchFamily="34" charset="0"/>
              </a:rPr>
              <a:t> / email: p</a:t>
            </a:r>
            <a:r>
              <a:rPr lang="cs-CZ" sz="1600" spc="100" baseline="30000" dirty="0" err="1" smtClean="0">
                <a:ea typeface="+mj-ea"/>
                <a:cs typeface="Arial" pitchFamily="34" charset="0"/>
              </a:rPr>
              <a:t>revence</a:t>
            </a:r>
            <a:r>
              <a:rPr lang="fr-FR" sz="1600" spc="100" baseline="30000" dirty="0" smtClean="0">
                <a:ea typeface="+mj-ea"/>
                <a:cs typeface="Arial" pitchFamily="34" charset="0"/>
              </a:rPr>
              <a:t>@prevcentrum.cz / www.prevcentrum.cz</a:t>
            </a:r>
            <a:endParaRPr lang="fr-FR" sz="1600" spc="100" baseline="30000" dirty="0">
              <a:ea typeface="+mj-ea"/>
              <a:cs typeface="Arial" pitchFamily="34" charset="0"/>
            </a:endParaRPr>
          </a:p>
        </p:txBody>
      </p:sp>
      <p:sp>
        <p:nvSpPr>
          <p:cNvPr id="8" name="Nadpis 4">
            <a:extLst>
              <a:ext uri="{FF2B5EF4-FFF2-40B4-BE49-F238E27FC236}">
                <a16:creationId xmlns:a16="http://schemas.microsoft.com/office/drawing/2014/main" id="{2A6C5E48-9432-7443-96AA-A7B7187AE27D}"/>
              </a:ext>
            </a:extLst>
          </p:cNvPr>
          <p:cNvSpPr txBox="1">
            <a:spLocks/>
          </p:cNvSpPr>
          <p:nvPr/>
        </p:nvSpPr>
        <p:spPr>
          <a:xfrm>
            <a:off x="8937522" y="0"/>
            <a:ext cx="1089763" cy="901082"/>
          </a:xfrm>
          <a:prstGeom prst="rect">
            <a:avLst/>
          </a:prstGeom>
          <a:solidFill>
            <a:schemeClr val="bg1">
              <a:lumMod val="95000"/>
            </a:schemeClr>
          </a:solidFill>
        </p:spPr>
        <p:txBody>
          <a:bodyPr vert="horz" lIns="0" tIns="0" rIns="0" bIns="0" rtlCol="0" anchor="ctr">
            <a:noAutofit/>
          </a:bodyPr>
          <a:lstStyle/>
          <a:p>
            <a:pPr algn="ctr">
              <a:spcBef>
                <a:spcPct val="0"/>
              </a:spcBef>
            </a:pPr>
            <a:fld id="{5466F2EF-A597-4F0E-BD43-1DE5FC013465}" type="slidenum">
              <a:rPr lang="cs-CZ" sz="1400" smtClean="0">
                <a:ln w="3175">
                  <a:noFill/>
                </a:ln>
                <a:latin typeface="Trebuchet MS" panose="020B0603020202020204" pitchFamily="34" charset="0"/>
                <a:ea typeface="+mj-ea"/>
                <a:cs typeface="Arial" pitchFamily="34" charset="0"/>
              </a:rPr>
              <a:t>13</a:t>
            </a:fld>
            <a:endParaRPr lang="cs-CZ" sz="1400" dirty="0">
              <a:ln w="3175">
                <a:noFill/>
              </a:ln>
              <a:latin typeface="Trebuchet MS" panose="020B0603020202020204" pitchFamily="34" charset="0"/>
              <a:ea typeface="+mj-ea"/>
              <a:cs typeface="Arial" pitchFamily="34" charset="0"/>
            </a:endParaRPr>
          </a:p>
        </p:txBody>
      </p:sp>
    </p:spTree>
    <p:extLst>
      <p:ext uri="{BB962C8B-B14F-4D97-AF65-F5344CB8AC3E}">
        <p14:creationId xmlns:p14="http://schemas.microsoft.com/office/powerpoint/2010/main" val="33620015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666115" y="1059748"/>
            <a:ext cx="9361168" cy="5932204"/>
          </a:xfrm>
          <a:prstGeom prst="rect">
            <a:avLst/>
          </a:prstGeom>
          <a:noFill/>
        </p:spPr>
        <p:txBody>
          <a:bodyPr wrap="square" rIns="360000" numCol="1" spcCol="360000" rtlCol="0" anchor="t">
            <a:noAutofit/>
          </a:bodyPr>
          <a:lstStyle/>
          <a:p>
            <a:pPr marL="285750" indent="-285750" algn="just">
              <a:buFont typeface="Arial" panose="020B0604020202020204" pitchFamily="34" charset="0"/>
              <a:buChar char="•"/>
            </a:pPr>
            <a:endParaRPr lang="cs-CZ" sz="1600" dirty="0">
              <a:solidFill>
                <a:srgbClr val="FF0000"/>
              </a:solidFill>
            </a:endParaRPr>
          </a:p>
        </p:txBody>
      </p:sp>
      <p:cxnSp>
        <p:nvCxnSpPr>
          <p:cNvPr id="10" name="Straight Connector 9"/>
          <p:cNvCxnSpPr/>
          <p:nvPr/>
        </p:nvCxnSpPr>
        <p:spPr>
          <a:xfrm>
            <a:off x="666117" y="901082"/>
            <a:ext cx="9361168" cy="0"/>
          </a:xfrm>
          <a:prstGeom prst="line">
            <a:avLst/>
          </a:prstGeom>
          <a:ln>
            <a:solidFill>
              <a:schemeClr val="bg1">
                <a:alpha val="50000"/>
              </a:schemeClr>
            </a:solidFill>
            <a:prstDash val="sysDot"/>
          </a:ln>
          <a:effectLst/>
        </p:spPr>
        <p:style>
          <a:lnRef idx="1">
            <a:schemeClr val="accent1"/>
          </a:lnRef>
          <a:fillRef idx="0">
            <a:schemeClr val="accent1"/>
          </a:fillRef>
          <a:effectRef idx="0">
            <a:schemeClr val="accent1"/>
          </a:effectRef>
          <a:fontRef idx="minor">
            <a:schemeClr val="tx1"/>
          </a:fontRef>
        </p:style>
      </p:cxnSp>
      <p:sp>
        <p:nvSpPr>
          <p:cNvPr id="23" name="Nadpis 4"/>
          <p:cNvSpPr txBox="1">
            <a:spLocks/>
          </p:cNvSpPr>
          <p:nvPr/>
        </p:nvSpPr>
        <p:spPr>
          <a:xfrm>
            <a:off x="666116" y="0"/>
            <a:ext cx="9361169" cy="901082"/>
          </a:xfrm>
          <a:prstGeom prst="rect">
            <a:avLst/>
          </a:prstGeom>
          <a:gradFill>
            <a:gsLst>
              <a:gs pos="0">
                <a:srgbClr val="FFFF00"/>
              </a:gs>
              <a:gs pos="100000">
                <a:srgbClr val="FCDE04"/>
              </a:gs>
            </a:gsLst>
            <a:lin ang="0" scaled="0"/>
          </a:gradFill>
        </p:spPr>
        <p:txBody>
          <a:bodyPr vert="horz" lIns="432000" tIns="49785" rIns="99569" bIns="72000" rtlCol="0" anchor="ctr">
            <a:noAutofit/>
          </a:bodyPr>
          <a:lstStyle/>
          <a:p>
            <a:pPr>
              <a:spcBef>
                <a:spcPct val="0"/>
              </a:spcBef>
            </a:pPr>
            <a:r>
              <a:rPr lang="cs-CZ" sz="2400" b="1" dirty="0" smtClean="0">
                <a:ln w="3175">
                  <a:noFill/>
                </a:ln>
                <a:latin typeface="Trebuchet MS" panose="020B0703020202090204" pitchFamily="34" charset="0"/>
                <a:cs typeface="Arial" pitchFamily="34" charset="0"/>
              </a:rPr>
              <a:t>FOTOGRAFIE VÝSTUPŮ Z TECHNIK NA TÉMATA </a:t>
            </a:r>
          </a:p>
          <a:p>
            <a:pPr>
              <a:spcBef>
                <a:spcPct val="0"/>
              </a:spcBef>
            </a:pPr>
            <a:r>
              <a:rPr lang="cs-CZ" sz="2400" b="1" i="1" dirty="0" smtClean="0">
                <a:ln w="3175">
                  <a:noFill/>
                </a:ln>
                <a:latin typeface="Trebuchet MS" panose="020B0703020202090204" pitchFamily="34" charset="0"/>
                <a:cs typeface="Arial" pitchFamily="34" charset="0"/>
              </a:rPr>
              <a:t>KOMUNIKACE A AGRESE, DOSPÍVÁNÍ, ZMĚNY</a:t>
            </a:r>
            <a:endParaRPr lang="cs-CZ" sz="2400" b="1" i="1" dirty="0">
              <a:ln w="3175">
                <a:noFill/>
              </a:ln>
              <a:latin typeface="Trebuchet MS" panose="020B0703020202090204" pitchFamily="34" charset="0"/>
              <a:cs typeface="Arial" pitchFamily="34" charset="0"/>
            </a:endParaRPr>
          </a:p>
        </p:txBody>
      </p:sp>
      <p:sp>
        <p:nvSpPr>
          <p:cNvPr id="16" name="Nadpis 4"/>
          <p:cNvSpPr txBox="1">
            <a:spLocks/>
          </p:cNvSpPr>
          <p:nvPr/>
        </p:nvSpPr>
        <p:spPr>
          <a:xfrm>
            <a:off x="1010244" y="7021037"/>
            <a:ext cx="9361169" cy="540226"/>
          </a:xfrm>
          <a:prstGeom prst="rect">
            <a:avLst/>
          </a:prstGeom>
          <a:noFill/>
        </p:spPr>
        <p:txBody>
          <a:bodyPr vert="horz" lIns="0" tIns="49785" rIns="99569" bIns="49785" rtlCol="0" anchor="ctr">
            <a:noAutofit/>
          </a:bodyPr>
          <a:lstStyle/>
          <a:p>
            <a:r>
              <a:rPr lang="fr-FR" sz="1600" spc="100" baseline="30000" dirty="0">
                <a:ea typeface="+mj-ea"/>
                <a:cs typeface="Arial" pitchFamily="34" charset="0"/>
              </a:rPr>
              <a:t>Prev—Centrum z.</a:t>
            </a:r>
            <a:r>
              <a:rPr lang="cs-CZ" sz="1600" spc="100" baseline="30000" dirty="0">
                <a:ea typeface="+mj-ea"/>
                <a:cs typeface="Arial" pitchFamily="34" charset="0"/>
              </a:rPr>
              <a:t>ú</a:t>
            </a:r>
            <a:r>
              <a:rPr lang="fr-FR" sz="1600" spc="100" baseline="30000" dirty="0">
                <a:ea typeface="+mj-ea"/>
                <a:cs typeface="Arial" pitchFamily="34" charset="0"/>
              </a:rPr>
              <a:t>.</a:t>
            </a:r>
            <a:r>
              <a:rPr lang="cs-CZ" sz="1600" spc="100" baseline="30000" dirty="0">
                <a:ea typeface="+mj-ea"/>
                <a:cs typeface="Arial" pitchFamily="34" charset="0"/>
              </a:rPr>
              <a:t>,</a:t>
            </a:r>
            <a:r>
              <a:rPr lang="fr-FR" sz="1600" spc="100" baseline="30000" dirty="0">
                <a:ea typeface="+mj-ea"/>
                <a:cs typeface="Arial" pitchFamily="34" charset="0"/>
              </a:rPr>
              <a:t> </a:t>
            </a:r>
            <a:r>
              <a:rPr lang="cs-CZ" sz="1600" b="1" spc="100" baseline="30000" dirty="0">
                <a:ea typeface="+mj-ea"/>
                <a:cs typeface="Arial" pitchFamily="34" charset="0"/>
              </a:rPr>
              <a:t>PROGRAMY PRIMÁRNÍ PREVENCE</a:t>
            </a:r>
            <a:r>
              <a:rPr lang="fr-FR" sz="1600" spc="100" baseline="30000" dirty="0">
                <a:ea typeface="+mj-ea"/>
                <a:cs typeface="Arial" pitchFamily="34" charset="0"/>
              </a:rPr>
              <a:t>  tel: 2</a:t>
            </a:r>
            <a:r>
              <a:rPr lang="cs-CZ" sz="1600" spc="100" baseline="30000" dirty="0">
                <a:ea typeface="+mj-ea"/>
                <a:cs typeface="Arial" pitchFamily="34" charset="0"/>
              </a:rPr>
              <a:t>42</a:t>
            </a:r>
            <a:r>
              <a:rPr lang="fr-FR" sz="1600" spc="100" baseline="30000" dirty="0">
                <a:ea typeface="+mj-ea"/>
                <a:cs typeface="Arial" pitchFamily="34" charset="0"/>
              </a:rPr>
              <a:t> </a:t>
            </a:r>
            <a:r>
              <a:rPr lang="cs-CZ" sz="1600" spc="100" baseline="30000" dirty="0">
                <a:ea typeface="+mj-ea"/>
                <a:cs typeface="Arial" pitchFamily="34" charset="0"/>
              </a:rPr>
              <a:t>498</a:t>
            </a:r>
            <a:r>
              <a:rPr lang="fr-FR" sz="1600" spc="100" baseline="30000" dirty="0">
                <a:ea typeface="+mj-ea"/>
                <a:cs typeface="Arial" pitchFamily="34" charset="0"/>
              </a:rPr>
              <a:t> </a:t>
            </a:r>
            <a:r>
              <a:rPr lang="cs-CZ" sz="1600" spc="100" baseline="30000" dirty="0">
                <a:ea typeface="+mj-ea"/>
                <a:cs typeface="Arial" pitchFamily="34" charset="0"/>
              </a:rPr>
              <a:t>335</a:t>
            </a:r>
            <a:r>
              <a:rPr lang="fr-FR" sz="1600" spc="100" baseline="30000" dirty="0">
                <a:ea typeface="+mj-ea"/>
                <a:cs typeface="Arial" pitchFamily="34" charset="0"/>
              </a:rPr>
              <a:t> / 77</a:t>
            </a:r>
            <a:r>
              <a:rPr lang="cs-CZ" sz="1600" spc="100" baseline="30000" dirty="0">
                <a:ea typeface="+mj-ea"/>
                <a:cs typeface="Arial" pitchFamily="34" charset="0"/>
              </a:rPr>
              <a:t>6</a:t>
            </a:r>
            <a:r>
              <a:rPr lang="fr-FR" sz="1600" spc="100" baseline="30000" dirty="0">
                <a:ea typeface="+mj-ea"/>
                <a:cs typeface="Arial" pitchFamily="34" charset="0"/>
              </a:rPr>
              <a:t> </a:t>
            </a:r>
            <a:r>
              <a:rPr lang="cs-CZ" sz="1600" spc="100" baseline="30000" dirty="0">
                <a:ea typeface="+mj-ea"/>
                <a:cs typeface="Arial" pitchFamily="34" charset="0"/>
              </a:rPr>
              <a:t>619</a:t>
            </a:r>
            <a:r>
              <a:rPr lang="fr-FR" sz="1600" spc="100" baseline="30000" dirty="0">
                <a:ea typeface="+mj-ea"/>
                <a:cs typeface="Arial" pitchFamily="34" charset="0"/>
              </a:rPr>
              <a:t> </a:t>
            </a:r>
            <a:r>
              <a:rPr lang="cs-CZ" sz="1600" spc="100" baseline="30000" dirty="0">
                <a:ea typeface="+mj-ea"/>
                <a:cs typeface="Arial" pitchFamily="34" charset="0"/>
              </a:rPr>
              <a:t>505</a:t>
            </a:r>
            <a:r>
              <a:rPr lang="fr-FR" sz="1600" spc="100" baseline="30000" dirty="0">
                <a:ea typeface="+mj-ea"/>
                <a:cs typeface="Arial" pitchFamily="34" charset="0"/>
              </a:rPr>
              <a:t> / email: p</a:t>
            </a:r>
            <a:r>
              <a:rPr lang="cs-CZ" sz="1600" spc="100" baseline="30000" dirty="0">
                <a:ea typeface="+mj-ea"/>
                <a:cs typeface="Arial" pitchFamily="34" charset="0"/>
              </a:rPr>
              <a:t>revence</a:t>
            </a:r>
            <a:r>
              <a:rPr lang="fr-FR" sz="1600" spc="100" baseline="30000" dirty="0">
                <a:ea typeface="+mj-ea"/>
                <a:cs typeface="Arial" pitchFamily="34" charset="0"/>
              </a:rPr>
              <a:t>@prevcentrum.cz / www.prevcentrum.cz</a:t>
            </a:r>
          </a:p>
        </p:txBody>
      </p:sp>
      <p:sp>
        <p:nvSpPr>
          <p:cNvPr id="8" name="Nadpis 4">
            <a:extLst>
              <a:ext uri="{FF2B5EF4-FFF2-40B4-BE49-F238E27FC236}">
                <a16:creationId xmlns:a16="http://schemas.microsoft.com/office/drawing/2014/main" id="{2A6C5E48-9432-7443-96AA-A7B7187AE27D}"/>
              </a:ext>
            </a:extLst>
          </p:cNvPr>
          <p:cNvSpPr txBox="1">
            <a:spLocks/>
          </p:cNvSpPr>
          <p:nvPr/>
        </p:nvSpPr>
        <p:spPr>
          <a:xfrm>
            <a:off x="8937522" y="0"/>
            <a:ext cx="1089763" cy="901082"/>
          </a:xfrm>
          <a:prstGeom prst="rect">
            <a:avLst/>
          </a:prstGeom>
          <a:solidFill>
            <a:schemeClr val="bg1">
              <a:lumMod val="95000"/>
            </a:schemeClr>
          </a:solidFill>
        </p:spPr>
        <p:txBody>
          <a:bodyPr vert="horz" lIns="0" tIns="0" rIns="0" bIns="0" rtlCol="0" anchor="ctr">
            <a:noAutofit/>
          </a:bodyPr>
          <a:lstStyle/>
          <a:p>
            <a:pPr algn="ctr">
              <a:spcBef>
                <a:spcPct val="0"/>
              </a:spcBef>
            </a:pPr>
            <a:fld id="{5466F2EF-A597-4F0E-BD43-1DE5FC013465}" type="slidenum">
              <a:rPr lang="cs-CZ" sz="1400" smtClean="0">
                <a:ln w="3175">
                  <a:noFill/>
                </a:ln>
                <a:latin typeface="Trebuchet MS" panose="020B0603020202020204" pitchFamily="34" charset="0"/>
                <a:ea typeface="+mj-ea"/>
                <a:cs typeface="Arial" pitchFamily="34" charset="0"/>
              </a:rPr>
              <a:t>14</a:t>
            </a:fld>
            <a:endParaRPr lang="cs-CZ" sz="1400" dirty="0">
              <a:ln w="3175">
                <a:noFill/>
              </a:ln>
              <a:latin typeface="Trebuchet MS" panose="020B0603020202020204" pitchFamily="34" charset="0"/>
              <a:ea typeface="+mj-ea"/>
              <a:cs typeface="Arial" pitchFamily="34" charset="0"/>
            </a:endParaRPr>
          </a:p>
        </p:txBody>
      </p:sp>
      <p:pic>
        <p:nvPicPr>
          <p:cNvPr id="15" name="Obrázek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5978214" y="1846468"/>
            <a:ext cx="4627507" cy="3470631"/>
          </a:xfrm>
          <a:prstGeom prst="rect">
            <a:avLst/>
          </a:prstGeom>
        </p:spPr>
      </p:pic>
      <p:pic>
        <p:nvPicPr>
          <p:cNvPr id="12" name="Obrázek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82290" y="4141335"/>
            <a:ext cx="3506338" cy="2419739"/>
          </a:xfrm>
          <a:prstGeom prst="rect">
            <a:avLst/>
          </a:prstGeom>
        </p:spPr>
      </p:pic>
      <p:pic>
        <p:nvPicPr>
          <p:cNvPr id="13" name="Obrázek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289744" y="1644401"/>
            <a:ext cx="4054090" cy="3301348"/>
          </a:xfrm>
          <a:prstGeom prst="rect">
            <a:avLst/>
          </a:prstGeom>
        </p:spPr>
      </p:pic>
    </p:spTree>
    <p:extLst>
      <p:ext uri="{BB962C8B-B14F-4D97-AF65-F5344CB8AC3E}">
        <p14:creationId xmlns:p14="http://schemas.microsoft.com/office/powerpoint/2010/main" val="22388722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590825" y="1059748"/>
            <a:ext cx="9361167" cy="5932204"/>
          </a:xfrm>
          <a:prstGeom prst="rect">
            <a:avLst/>
          </a:prstGeom>
          <a:noFill/>
        </p:spPr>
        <p:txBody>
          <a:bodyPr wrap="square" rIns="360000" numCol="1" spcCol="360000" rtlCol="0" anchor="t">
            <a:noAutofit/>
          </a:bodyPr>
          <a:lstStyle/>
          <a:p>
            <a:pPr marL="342900" indent="-342900">
              <a:buFont typeface="Arial" panose="020B0604020202020204" pitchFamily="34" charset="0"/>
              <a:buChar char="•"/>
            </a:pPr>
            <a:r>
              <a:rPr lang="cs-CZ" sz="2800" dirty="0"/>
              <a:t>11 témat pro 1. stupeň ZŠ</a:t>
            </a:r>
          </a:p>
          <a:p>
            <a:pPr marL="342900" indent="-342900">
              <a:buFont typeface="Arial" panose="020B0604020202020204" pitchFamily="34" charset="0"/>
              <a:buChar char="•"/>
            </a:pPr>
            <a:endParaRPr lang="cs-CZ" sz="3200" dirty="0"/>
          </a:p>
        </p:txBody>
      </p:sp>
      <p:cxnSp>
        <p:nvCxnSpPr>
          <p:cNvPr id="10" name="Straight Connector 9"/>
          <p:cNvCxnSpPr/>
          <p:nvPr/>
        </p:nvCxnSpPr>
        <p:spPr>
          <a:xfrm>
            <a:off x="666117" y="901082"/>
            <a:ext cx="9361168" cy="0"/>
          </a:xfrm>
          <a:prstGeom prst="line">
            <a:avLst/>
          </a:prstGeom>
          <a:ln>
            <a:solidFill>
              <a:schemeClr val="bg1">
                <a:alpha val="50000"/>
              </a:schemeClr>
            </a:solidFill>
            <a:prstDash val="sysDot"/>
          </a:ln>
          <a:effectLst/>
        </p:spPr>
        <p:style>
          <a:lnRef idx="1">
            <a:schemeClr val="accent1"/>
          </a:lnRef>
          <a:fillRef idx="0">
            <a:schemeClr val="accent1"/>
          </a:fillRef>
          <a:effectRef idx="0">
            <a:schemeClr val="accent1"/>
          </a:effectRef>
          <a:fontRef idx="minor">
            <a:schemeClr val="tx1"/>
          </a:fontRef>
        </p:style>
      </p:cxnSp>
      <p:sp>
        <p:nvSpPr>
          <p:cNvPr id="23" name="Nadpis 4"/>
          <p:cNvSpPr txBox="1">
            <a:spLocks/>
          </p:cNvSpPr>
          <p:nvPr/>
        </p:nvSpPr>
        <p:spPr>
          <a:xfrm>
            <a:off x="666116" y="0"/>
            <a:ext cx="9361169" cy="901082"/>
          </a:xfrm>
          <a:prstGeom prst="rect">
            <a:avLst/>
          </a:prstGeom>
          <a:gradFill>
            <a:gsLst>
              <a:gs pos="0">
                <a:srgbClr val="FFFF00"/>
              </a:gs>
              <a:gs pos="100000">
                <a:srgbClr val="FCDE04"/>
              </a:gs>
            </a:gsLst>
            <a:lin ang="0" scaled="0"/>
          </a:gradFill>
        </p:spPr>
        <p:txBody>
          <a:bodyPr vert="horz" lIns="432000" tIns="49785" rIns="99569" bIns="72000" rtlCol="0" anchor="ctr">
            <a:noAutofit/>
          </a:bodyPr>
          <a:lstStyle/>
          <a:p>
            <a:pPr>
              <a:spcBef>
                <a:spcPct val="0"/>
              </a:spcBef>
            </a:pPr>
            <a:r>
              <a:rPr lang="cs-CZ" sz="2400" b="1" dirty="0" smtClean="0">
                <a:ln w="3175">
                  <a:noFill/>
                </a:ln>
                <a:latin typeface="Trebuchet MS" panose="020B0603020202020204" pitchFamily="34" charset="0"/>
                <a:cs typeface="Arial" pitchFamily="34" charset="0"/>
              </a:rPr>
              <a:t>ČETNOST TÉMAT </a:t>
            </a:r>
            <a:r>
              <a:rPr lang="cs-CZ" sz="2400" b="1" dirty="0">
                <a:ln w="3175">
                  <a:noFill/>
                </a:ln>
                <a:latin typeface="Trebuchet MS" panose="020B0603020202020204" pitchFamily="34" charset="0"/>
                <a:cs typeface="Arial" pitchFamily="34" charset="0"/>
              </a:rPr>
              <a:t>PROGRAMŮ VŠEOBECNÉ PRIMÁRNÍ </a:t>
            </a:r>
          </a:p>
          <a:p>
            <a:pPr>
              <a:spcBef>
                <a:spcPct val="0"/>
              </a:spcBef>
            </a:pPr>
            <a:r>
              <a:rPr lang="cs-CZ" sz="2400" b="1" dirty="0">
                <a:ln w="3175">
                  <a:noFill/>
                </a:ln>
                <a:latin typeface="Trebuchet MS" panose="020B0603020202020204" pitchFamily="34" charset="0"/>
                <a:cs typeface="Arial" pitchFamily="34" charset="0"/>
              </a:rPr>
              <a:t>PREVENCE RIZIKOVÉHO CHOVÁNÍ (1. STUPEŇ ZŠ</a:t>
            </a:r>
            <a:r>
              <a:rPr lang="cs-CZ" sz="2800" b="1" dirty="0">
                <a:ln w="3175">
                  <a:noFill/>
                </a:ln>
                <a:latin typeface="Trebuchet MS" panose="020B0603020202020204" pitchFamily="34" charset="0"/>
                <a:cs typeface="Arial" pitchFamily="34" charset="0"/>
              </a:rPr>
              <a:t>)</a:t>
            </a:r>
          </a:p>
        </p:txBody>
      </p:sp>
      <p:sp>
        <p:nvSpPr>
          <p:cNvPr id="16" name="Nadpis 4"/>
          <p:cNvSpPr txBox="1">
            <a:spLocks/>
          </p:cNvSpPr>
          <p:nvPr/>
        </p:nvSpPr>
        <p:spPr>
          <a:xfrm>
            <a:off x="1010244" y="7021037"/>
            <a:ext cx="9361169" cy="540226"/>
          </a:xfrm>
          <a:prstGeom prst="rect">
            <a:avLst/>
          </a:prstGeom>
          <a:noFill/>
        </p:spPr>
        <p:txBody>
          <a:bodyPr vert="horz" lIns="0" tIns="49785" rIns="99569" bIns="49785" rtlCol="0" anchor="ctr">
            <a:noAutofit/>
          </a:bodyPr>
          <a:lstStyle/>
          <a:p>
            <a:r>
              <a:rPr lang="fr-FR" sz="1600" spc="100" baseline="30000" dirty="0">
                <a:ea typeface="+mj-ea"/>
                <a:cs typeface="Arial" pitchFamily="34" charset="0"/>
              </a:rPr>
              <a:t>Prev—Centrum z.</a:t>
            </a:r>
            <a:r>
              <a:rPr lang="cs-CZ" sz="1600" spc="100" baseline="30000" dirty="0">
                <a:ea typeface="+mj-ea"/>
                <a:cs typeface="Arial" pitchFamily="34" charset="0"/>
              </a:rPr>
              <a:t>ú</a:t>
            </a:r>
            <a:r>
              <a:rPr lang="fr-FR" sz="1600" spc="100" baseline="30000" dirty="0">
                <a:ea typeface="+mj-ea"/>
                <a:cs typeface="Arial" pitchFamily="34" charset="0"/>
              </a:rPr>
              <a:t>.</a:t>
            </a:r>
            <a:r>
              <a:rPr lang="cs-CZ" sz="1600" spc="100" baseline="30000" dirty="0">
                <a:ea typeface="+mj-ea"/>
                <a:cs typeface="Arial" pitchFamily="34" charset="0"/>
              </a:rPr>
              <a:t>,</a:t>
            </a:r>
            <a:r>
              <a:rPr lang="fr-FR" sz="1600" spc="100" baseline="30000" dirty="0">
                <a:ea typeface="+mj-ea"/>
                <a:cs typeface="Arial" pitchFamily="34" charset="0"/>
              </a:rPr>
              <a:t> </a:t>
            </a:r>
            <a:r>
              <a:rPr lang="cs-CZ" sz="1600" b="1" spc="100" baseline="30000" dirty="0">
                <a:ea typeface="+mj-ea"/>
                <a:cs typeface="Arial" pitchFamily="34" charset="0"/>
              </a:rPr>
              <a:t>PROGRAMY PRIMÁRNÍ PREVENCE</a:t>
            </a:r>
            <a:r>
              <a:rPr lang="fr-FR" sz="1600" spc="100" baseline="30000" dirty="0">
                <a:ea typeface="+mj-ea"/>
                <a:cs typeface="Arial" pitchFamily="34" charset="0"/>
              </a:rPr>
              <a:t>  tel: 2</a:t>
            </a:r>
            <a:r>
              <a:rPr lang="cs-CZ" sz="1600" spc="100" baseline="30000" dirty="0">
                <a:ea typeface="+mj-ea"/>
                <a:cs typeface="Arial" pitchFamily="34" charset="0"/>
              </a:rPr>
              <a:t>42</a:t>
            </a:r>
            <a:r>
              <a:rPr lang="fr-FR" sz="1600" spc="100" baseline="30000" dirty="0">
                <a:ea typeface="+mj-ea"/>
                <a:cs typeface="Arial" pitchFamily="34" charset="0"/>
              </a:rPr>
              <a:t> </a:t>
            </a:r>
            <a:r>
              <a:rPr lang="cs-CZ" sz="1600" spc="100" baseline="30000" dirty="0">
                <a:ea typeface="+mj-ea"/>
                <a:cs typeface="Arial" pitchFamily="34" charset="0"/>
              </a:rPr>
              <a:t>498</a:t>
            </a:r>
            <a:r>
              <a:rPr lang="fr-FR" sz="1600" spc="100" baseline="30000" dirty="0">
                <a:ea typeface="+mj-ea"/>
                <a:cs typeface="Arial" pitchFamily="34" charset="0"/>
              </a:rPr>
              <a:t> </a:t>
            </a:r>
            <a:r>
              <a:rPr lang="cs-CZ" sz="1600" spc="100" baseline="30000" dirty="0">
                <a:ea typeface="+mj-ea"/>
                <a:cs typeface="Arial" pitchFamily="34" charset="0"/>
              </a:rPr>
              <a:t>335</a:t>
            </a:r>
            <a:r>
              <a:rPr lang="fr-FR" sz="1600" spc="100" baseline="30000" dirty="0">
                <a:ea typeface="+mj-ea"/>
                <a:cs typeface="Arial" pitchFamily="34" charset="0"/>
              </a:rPr>
              <a:t> / 77</a:t>
            </a:r>
            <a:r>
              <a:rPr lang="cs-CZ" sz="1600" spc="100" baseline="30000" dirty="0">
                <a:ea typeface="+mj-ea"/>
                <a:cs typeface="Arial" pitchFamily="34" charset="0"/>
              </a:rPr>
              <a:t>6</a:t>
            </a:r>
            <a:r>
              <a:rPr lang="fr-FR" sz="1600" spc="100" baseline="30000" dirty="0">
                <a:ea typeface="+mj-ea"/>
                <a:cs typeface="Arial" pitchFamily="34" charset="0"/>
              </a:rPr>
              <a:t> </a:t>
            </a:r>
            <a:r>
              <a:rPr lang="cs-CZ" sz="1600" spc="100" baseline="30000" dirty="0">
                <a:ea typeface="+mj-ea"/>
                <a:cs typeface="Arial" pitchFamily="34" charset="0"/>
              </a:rPr>
              <a:t>619</a:t>
            </a:r>
            <a:r>
              <a:rPr lang="fr-FR" sz="1600" spc="100" baseline="30000" dirty="0">
                <a:ea typeface="+mj-ea"/>
                <a:cs typeface="Arial" pitchFamily="34" charset="0"/>
              </a:rPr>
              <a:t> </a:t>
            </a:r>
            <a:r>
              <a:rPr lang="cs-CZ" sz="1600" spc="100" baseline="30000" dirty="0">
                <a:ea typeface="+mj-ea"/>
                <a:cs typeface="Arial" pitchFamily="34" charset="0"/>
              </a:rPr>
              <a:t>505</a:t>
            </a:r>
            <a:r>
              <a:rPr lang="fr-FR" sz="1600" spc="100" baseline="30000" dirty="0">
                <a:ea typeface="+mj-ea"/>
                <a:cs typeface="Arial" pitchFamily="34" charset="0"/>
              </a:rPr>
              <a:t> / email: p</a:t>
            </a:r>
            <a:r>
              <a:rPr lang="cs-CZ" sz="1600" spc="100" baseline="30000" dirty="0">
                <a:ea typeface="+mj-ea"/>
                <a:cs typeface="Arial" pitchFamily="34" charset="0"/>
              </a:rPr>
              <a:t>revence</a:t>
            </a:r>
            <a:r>
              <a:rPr lang="fr-FR" sz="1600" spc="100" baseline="30000" dirty="0">
                <a:ea typeface="+mj-ea"/>
                <a:cs typeface="Arial" pitchFamily="34" charset="0"/>
              </a:rPr>
              <a:t>@prevcentrum.cz / www.prevcentrum.cz</a:t>
            </a:r>
          </a:p>
        </p:txBody>
      </p:sp>
      <p:sp>
        <p:nvSpPr>
          <p:cNvPr id="11" name="Nadpis 4">
            <a:extLst>
              <a:ext uri="{FF2B5EF4-FFF2-40B4-BE49-F238E27FC236}">
                <a16:creationId xmlns:a16="http://schemas.microsoft.com/office/drawing/2014/main" id="{CDDA3857-A6B0-9046-83E5-1F806ABCE6EA}"/>
              </a:ext>
            </a:extLst>
          </p:cNvPr>
          <p:cNvSpPr txBox="1">
            <a:spLocks/>
          </p:cNvSpPr>
          <p:nvPr/>
        </p:nvSpPr>
        <p:spPr>
          <a:xfrm>
            <a:off x="8937522" y="0"/>
            <a:ext cx="1089763" cy="901082"/>
          </a:xfrm>
          <a:prstGeom prst="rect">
            <a:avLst/>
          </a:prstGeom>
          <a:solidFill>
            <a:schemeClr val="bg1">
              <a:lumMod val="95000"/>
            </a:schemeClr>
          </a:solidFill>
        </p:spPr>
        <p:txBody>
          <a:bodyPr vert="horz" lIns="0" tIns="0" rIns="0" bIns="0" rtlCol="0" anchor="ctr">
            <a:noAutofit/>
          </a:bodyPr>
          <a:lstStyle/>
          <a:p>
            <a:pPr algn="ctr">
              <a:spcBef>
                <a:spcPct val="0"/>
              </a:spcBef>
            </a:pPr>
            <a:fld id="{C3B7EBB8-6DBE-4FBA-8B74-D279E235D6E8}" type="slidenum">
              <a:rPr lang="cs-CZ" sz="1400" smtClean="0">
                <a:ln w="3175">
                  <a:noFill/>
                </a:ln>
                <a:latin typeface="Trebuchet MS" panose="020B0603020202020204" pitchFamily="34" charset="0"/>
                <a:ea typeface="+mj-ea"/>
                <a:cs typeface="Arial" pitchFamily="34" charset="0"/>
              </a:rPr>
              <a:t>15</a:t>
            </a:fld>
            <a:endParaRPr lang="cs-CZ" sz="1400" dirty="0">
              <a:ln w="3175">
                <a:noFill/>
              </a:ln>
              <a:latin typeface="Trebuchet MS" panose="020B0603020202020204" pitchFamily="34" charset="0"/>
              <a:ea typeface="+mj-ea"/>
              <a:cs typeface="Arial" pitchFamily="34" charset="0"/>
            </a:endParaRPr>
          </a:p>
        </p:txBody>
      </p:sp>
      <p:graphicFrame>
        <p:nvGraphicFramePr>
          <p:cNvPr id="7" name="Graf 6">
            <a:extLst>
              <a:ext uri="{FF2B5EF4-FFF2-40B4-BE49-F238E27FC236}">
                <a16:creationId xmlns:a16="http://schemas.microsoft.com/office/drawing/2014/main" id="{41799981-E0F1-C94E-86C7-C36C39155FEA}"/>
              </a:ext>
            </a:extLst>
          </p:cNvPr>
          <p:cNvGraphicFramePr/>
          <p:nvPr>
            <p:extLst/>
          </p:nvPr>
        </p:nvGraphicFramePr>
        <p:xfrm>
          <a:off x="590825" y="1732520"/>
          <a:ext cx="7004627" cy="4768995"/>
        </p:xfrm>
        <a:graphic>
          <a:graphicData uri="http://schemas.openxmlformats.org/drawingml/2006/chart">
            <c:chart xmlns:c="http://schemas.openxmlformats.org/drawingml/2006/chart" xmlns:r="http://schemas.openxmlformats.org/officeDocument/2006/relationships" r:id="rId3"/>
          </a:graphicData>
        </a:graphic>
      </p:graphicFrame>
      <p:sp>
        <p:nvSpPr>
          <p:cNvPr id="8" name="Oválný bublinový popisek 7">
            <a:extLst>
              <a:ext uri="{FF2B5EF4-FFF2-40B4-BE49-F238E27FC236}">
                <a16:creationId xmlns:a16="http://schemas.microsoft.com/office/drawing/2014/main" id="{7F640BC6-3E65-424B-88C7-F2DE7A724B94}"/>
              </a:ext>
            </a:extLst>
          </p:cNvPr>
          <p:cNvSpPr/>
          <p:nvPr/>
        </p:nvSpPr>
        <p:spPr>
          <a:xfrm>
            <a:off x="7154779" y="1343026"/>
            <a:ext cx="3216634" cy="2186238"/>
          </a:xfrm>
          <a:prstGeom prst="wedgeEllipseCallout">
            <a:avLst/>
          </a:prstGeom>
        </p:spPr>
        <p:style>
          <a:lnRef idx="2">
            <a:schemeClr val="dk1"/>
          </a:lnRef>
          <a:fillRef idx="1">
            <a:schemeClr val="lt1"/>
          </a:fillRef>
          <a:effectRef idx="0">
            <a:schemeClr val="dk1"/>
          </a:effectRef>
          <a:fontRef idx="minor">
            <a:schemeClr val="dk1"/>
          </a:fontRef>
        </p:style>
        <p:txBody>
          <a:bodyPr/>
          <a:lstStyle>
            <a:defPPr>
              <a:defRPr lang="cs-CZ"/>
            </a:defPPr>
            <a:lvl1pPr marL="0" algn="l" defTabSz="995690" rtl="0" eaLnBrk="1" latinLnBrk="0" hangingPunct="1">
              <a:defRPr sz="2000" kern="1200">
                <a:solidFill>
                  <a:schemeClr val="dk1"/>
                </a:solidFill>
                <a:latin typeface="+mn-lt"/>
                <a:ea typeface="+mn-ea"/>
                <a:cs typeface="+mn-cs"/>
              </a:defRPr>
            </a:lvl1pPr>
            <a:lvl2pPr marL="497845" algn="l" defTabSz="995690" rtl="0" eaLnBrk="1" latinLnBrk="0" hangingPunct="1">
              <a:defRPr sz="2000" kern="1200">
                <a:solidFill>
                  <a:schemeClr val="dk1"/>
                </a:solidFill>
                <a:latin typeface="+mn-lt"/>
                <a:ea typeface="+mn-ea"/>
                <a:cs typeface="+mn-cs"/>
              </a:defRPr>
            </a:lvl2pPr>
            <a:lvl3pPr marL="995690" algn="l" defTabSz="995690" rtl="0" eaLnBrk="1" latinLnBrk="0" hangingPunct="1">
              <a:defRPr sz="2000" kern="1200">
                <a:solidFill>
                  <a:schemeClr val="dk1"/>
                </a:solidFill>
                <a:latin typeface="+mn-lt"/>
                <a:ea typeface="+mn-ea"/>
                <a:cs typeface="+mn-cs"/>
              </a:defRPr>
            </a:lvl3pPr>
            <a:lvl4pPr marL="1493535" algn="l" defTabSz="995690" rtl="0" eaLnBrk="1" latinLnBrk="0" hangingPunct="1">
              <a:defRPr sz="2000" kern="1200">
                <a:solidFill>
                  <a:schemeClr val="dk1"/>
                </a:solidFill>
                <a:latin typeface="+mn-lt"/>
                <a:ea typeface="+mn-ea"/>
                <a:cs typeface="+mn-cs"/>
              </a:defRPr>
            </a:lvl4pPr>
            <a:lvl5pPr marL="1991380" algn="l" defTabSz="995690" rtl="0" eaLnBrk="1" latinLnBrk="0" hangingPunct="1">
              <a:defRPr sz="2000" kern="1200">
                <a:solidFill>
                  <a:schemeClr val="dk1"/>
                </a:solidFill>
                <a:latin typeface="+mn-lt"/>
                <a:ea typeface="+mn-ea"/>
                <a:cs typeface="+mn-cs"/>
              </a:defRPr>
            </a:lvl5pPr>
            <a:lvl6pPr marL="2489225" algn="l" defTabSz="995690" rtl="0" eaLnBrk="1" latinLnBrk="0" hangingPunct="1">
              <a:defRPr sz="2000" kern="1200">
                <a:solidFill>
                  <a:schemeClr val="dk1"/>
                </a:solidFill>
                <a:latin typeface="+mn-lt"/>
                <a:ea typeface="+mn-ea"/>
                <a:cs typeface="+mn-cs"/>
              </a:defRPr>
            </a:lvl6pPr>
            <a:lvl7pPr marL="2987070" algn="l" defTabSz="995690" rtl="0" eaLnBrk="1" latinLnBrk="0" hangingPunct="1">
              <a:defRPr sz="2000" kern="1200">
                <a:solidFill>
                  <a:schemeClr val="dk1"/>
                </a:solidFill>
                <a:latin typeface="+mn-lt"/>
                <a:ea typeface="+mn-ea"/>
                <a:cs typeface="+mn-cs"/>
              </a:defRPr>
            </a:lvl7pPr>
            <a:lvl8pPr marL="3484916" algn="l" defTabSz="995690" rtl="0" eaLnBrk="1" latinLnBrk="0" hangingPunct="1">
              <a:defRPr sz="2000" kern="1200">
                <a:solidFill>
                  <a:schemeClr val="dk1"/>
                </a:solidFill>
                <a:latin typeface="+mn-lt"/>
                <a:ea typeface="+mn-ea"/>
                <a:cs typeface="+mn-cs"/>
              </a:defRPr>
            </a:lvl8pPr>
            <a:lvl9pPr marL="3982761" algn="l" defTabSz="995690" rtl="0" eaLnBrk="1" latinLnBrk="0" hangingPunct="1">
              <a:defRPr sz="2000" kern="1200">
                <a:solidFill>
                  <a:schemeClr val="dk1"/>
                </a:solidFill>
                <a:latin typeface="+mn-lt"/>
                <a:ea typeface="+mn-ea"/>
                <a:cs typeface="+mn-cs"/>
              </a:defRPr>
            </a:lvl9pPr>
          </a:lstStyle>
          <a:p>
            <a:pPr algn="ctr"/>
            <a:r>
              <a:rPr lang="cs-CZ" sz="1200" dirty="0"/>
              <a:t>Hypotézou pro dominanci témat zaměřených na vztahy, spolupráci a agresi a řešení konfliktů je aktuálnost těchto témat u žáků mladšího školního věku, kdy se ještě stále utváří třídní kolektiv a pro žáky je osvojení si základních dovedností těchto témat zásadní.</a:t>
            </a:r>
          </a:p>
        </p:txBody>
      </p:sp>
    </p:spTree>
    <p:extLst>
      <p:ext uri="{BB962C8B-B14F-4D97-AF65-F5344CB8AC3E}">
        <p14:creationId xmlns:p14="http://schemas.microsoft.com/office/powerpoint/2010/main" val="2492148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590825" y="1059748"/>
            <a:ext cx="9361167" cy="5932204"/>
          </a:xfrm>
          <a:prstGeom prst="rect">
            <a:avLst/>
          </a:prstGeom>
          <a:noFill/>
        </p:spPr>
        <p:txBody>
          <a:bodyPr wrap="square" rIns="360000" numCol="1" spcCol="360000" rtlCol="0" anchor="t">
            <a:noAutofit/>
          </a:bodyPr>
          <a:lstStyle/>
          <a:p>
            <a:pPr marL="342900" indent="-342900">
              <a:buFont typeface="Arial" panose="020B0604020202020204" pitchFamily="34" charset="0"/>
              <a:buChar char="•"/>
            </a:pPr>
            <a:r>
              <a:rPr lang="cs-CZ" sz="2800" dirty="0"/>
              <a:t>16 témat pro 2. stupeň ZŠ a SŠ</a:t>
            </a:r>
          </a:p>
          <a:p>
            <a:pPr marL="342900" indent="-342900">
              <a:buFont typeface="Arial" panose="020B0604020202020204" pitchFamily="34" charset="0"/>
              <a:buChar char="•"/>
            </a:pPr>
            <a:endParaRPr lang="cs-CZ" sz="3200" dirty="0"/>
          </a:p>
        </p:txBody>
      </p:sp>
      <p:cxnSp>
        <p:nvCxnSpPr>
          <p:cNvPr id="10" name="Straight Connector 9"/>
          <p:cNvCxnSpPr/>
          <p:nvPr/>
        </p:nvCxnSpPr>
        <p:spPr>
          <a:xfrm>
            <a:off x="666117" y="901082"/>
            <a:ext cx="9361168" cy="0"/>
          </a:xfrm>
          <a:prstGeom prst="line">
            <a:avLst/>
          </a:prstGeom>
          <a:ln>
            <a:solidFill>
              <a:schemeClr val="bg1">
                <a:alpha val="50000"/>
              </a:schemeClr>
            </a:solidFill>
            <a:prstDash val="sysDot"/>
          </a:ln>
          <a:effectLst/>
        </p:spPr>
        <p:style>
          <a:lnRef idx="1">
            <a:schemeClr val="accent1"/>
          </a:lnRef>
          <a:fillRef idx="0">
            <a:schemeClr val="accent1"/>
          </a:fillRef>
          <a:effectRef idx="0">
            <a:schemeClr val="accent1"/>
          </a:effectRef>
          <a:fontRef idx="minor">
            <a:schemeClr val="tx1"/>
          </a:fontRef>
        </p:style>
      </p:cxnSp>
      <p:sp>
        <p:nvSpPr>
          <p:cNvPr id="23" name="Nadpis 4"/>
          <p:cNvSpPr txBox="1">
            <a:spLocks/>
          </p:cNvSpPr>
          <p:nvPr/>
        </p:nvSpPr>
        <p:spPr>
          <a:xfrm>
            <a:off x="666116" y="0"/>
            <a:ext cx="9361169" cy="901082"/>
          </a:xfrm>
          <a:prstGeom prst="rect">
            <a:avLst/>
          </a:prstGeom>
          <a:gradFill>
            <a:gsLst>
              <a:gs pos="0">
                <a:srgbClr val="FFFF00"/>
              </a:gs>
              <a:gs pos="100000">
                <a:srgbClr val="FCDE04"/>
              </a:gs>
            </a:gsLst>
            <a:lin ang="0" scaled="0"/>
          </a:gradFill>
        </p:spPr>
        <p:txBody>
          <a:bodyPr vert="horz" lIns="432000" tIns="49785" rIns="99569" bIns="72000" rtlCol="0" anchor="ctr">
            <a:noAutofit/>
          </a:bodyPr>
          <a:lstStyle/>
          <a:p>
            <a:pPr>
              <a:spcBef>
                <a:spcPct val="0"/>
              </a:spcBef>
            </a:pPr>
            <a:r>
              <a:rPr lang="cs-CZ" sz="2400" b="1" dirty="0" smtClean="0">
                <a:ln w="3175">
                  <a:noFill/>
                </a:ln>
                <a:latin typeface="Trebuchet MS" panose="020B0603020202020204" pitchFamily="34" charset="0"/>
                <a:cs typeface="Arial" pitchFamily="34" charset="0"/>
              </a:rPr>
              <a:t>ČETNOST </a:t>
            </a:r>
            <a:r>
              <a:rPr lang="cs-CZ" sz="2400" b="1" dirty="0">
                <a:ln w="3175">
                  <a:noFill/>
                </a:ln>
                <a:latin typeface="Trebuchet MS" panose="020B0603020202020204" pitchFamily="34" charset="0"/>
                <a:cs typeface="Arial" pitchFamily="34" charset="0"/>
              </a:rPr>
              <a:t>TÉMAT PROGRAMŮ VŠEOBECNÉ PRIMÁRNÍ </a:t>
            </a:r>
          </a:p>
          <a:p>
            <a:pPr>
              <a:spcBef>
                <a:spcPct val="0"/>
              </a:spcBef>
            </a:pPr>
            <a:r>
              <a:rPr lang="cs-CZ" sz="2400" b="1" dirty="0">
                <a:ln w="3175">
                  <a:noFill/>
                </a:ln>
                <a:latin typeface="Trebuchet MS" panose="020B0603020202020204" pitchFamily="34" charset="0"/>
                <a:cs typeface="Arial" pitchFamily="34" charset="0"/>
              </a:rPr>
              <a:t>PREVENCE RIZIKOVÉHO CHOVÁNÍ (2. STUPEŇ ZŠ A SŠ</a:t>
            </a:r>
            <a:r>
              <a:rPr lang="cs-CZ" sz="2800" b="1" dirty="0">
                <a:ln w="3175">
                  <a:noFill/>
                </a:ln>
                <a:latin typeface="Trebuchet MS" panose="020B0603020202020204" pitchFamily="34" charset="0"/>
                <a:cs typeface="Arial" pitchFamily="34" charset="0"/>
              </a:rPr>
              <a:t>)</a:t>
            </a:r>
          </a:p>
        </p:txBody>
      </p:sp>
      <p:sp>
        <p:nvSpPr>
          <p:cNvPr id="16" name="Nadpis 4"/>
          <p:cNvSpPr txBox="1">
            <a:spLocks/>
          </p:cNvSpPr>
          <p:nvPr/>
        </p:nvSpPr>
        <p:spPr>
          <a:xfrm>
            <a:off x="1010244" y="7021037"/>
            <a:ext cx="9361169" cy="540226"/>
          </a:xfrm>
          <a:prstGeom prst="rect">
            <a:avLst/>
          </a:prstGeom>
          <a:noFill/>
        </p:spPr>
        <p:txBody>
          <a:bodyPr vert="horz" lIns="0" tIns="49785" rIns="99569" bIns="49785" rtlCol="0" anchor="ctr">
            <a:noAutofit/>
          </a:bodyPr>
          <a:lstStyle/>
          <a:p>
            <a:r>
              <a:rPr lang="fr-FR" sz="1600" spc="100" baseline="30000" dirty="0">
                <a:ea typeface="+mj-ea"/>
                <a:cs typeface="Arial" pitchFamily="34" charset="0"/>
              </a:rPr>
              <a:t>Prev—Centrum z.</a:t>
            </a:r>
            <a:r>
              <a:rPr lang="cs-CZ" sz="1600" spc="100" baseline="30000" dirty="0">
                <a:ea typeface="+mj-ea"/>
                <a:cs typeface="Arial" pitchFamily="34" charset="0"/>
              </a:rPr>
              <a:t>ú</a:t>
            </a:r>
            <a:r>
              <a:rPr lang="fr-FR" sz="1600" spc="100" baseline="30000" dirty="0">
                <a:ea typeface="+mj-ea"/>
                <a:cs typeface="Arial" pitchFamily="34" charset="0"/>
              </a:rPr>
              <a:t>.</a:t>
            </a:r>
            <a:r>
              <a:rPr lang="cs-CZ" sz="1600" spc="100" baseline="30000" dirty="0">
                <a:ea typeface="+mj-ea"/>
                <a:cs typeface="Arial" pitchFamily="34" charset="0"/>
              </a:rPr>
              <a:t>,</a:t>
            </a:r>
            <a:r>
              <a:rPr lang="fr-FR" sz="1600" spc="100" baseline="30000" dirty="0">
                <a:ea typeface="+mj-ea"/>
                <a:cs typeface="Arial" pitchFamily="34" charset="0"/>
              </a:rPr>
              <a:t> </a:t>
            </a:r>
            <a:r>
              <a:rPr lang="cs-CZ" sz="1600" b="1" spc="100" baseline="30000" dirty="0">
                <a:ea typeface="+mj-ea"/>
                <a:cs typeface="Arial" pitchFamily="34" charset="0"/>
              </a:rPr>
              <a:t>PROGRAMY PRIMÁRNÍ PREVENCE</a:t>
            </a:r>
            <a:r>
              <a:rPr lang="fr-FR" sz="1600" spc="100" baseline="30000" dirty="0">
                <a:ea typeface="+mj-ea"/>
                <a:cs typeface="Arial" pitchFamily="34" charset="0"/>
              </a:rPr>
              <a:t>  tel: 2</a:t>
            </a:r>
            <a:r>
              <a:rPr lang="cs-CZ" sz="1600" spc="100" baseline="30000" dirty="0">
                <a:ea typeface="+mj-ea"/>
                <a:cs typeface="Arial" pitchFamily="34" charset="0"/>
              </a:rPr>
              <a:t>42</a:t>
            </a:r>
            <a:r>
              <a:rPr lang="fr-FR" sz="1600" spc="100" baseline="30000" dirty="0">
                <a:ea typeface="+mj-ea"/>
                <a:cs typeface="Arial" pitchFamily="34" charset="0"/>
              </a:rPr>
              <a:t> </a:t>
            </a:r>
            <a:r>
              <a:rPr lang="cs-CZ" sz="1600" spc="100" baseline="30000" dirty="0">
                <a:ea typeface="+mj-ea"/>
                <a:cs typeface="Arial" pitchFamily="34" charset="0"/>
              </a:rPr>
              <a:t>498</a:t>
            </a:r>
            <a:r>
              <a:rPr lang="fr-FR" sz="1600" spc="100" baseline="30000" dirty="0">
                <a:ea typeface="+mj-ea"/>
                <a:cs typeface="Arial" pitchFamily="34" charset="0"/>
              </a:rPr>
              <a:t> </a:t>
            </a:r>
            <a:r>
              <a:rPr lang="cs-CZ" sz="1600" spc="100" baseline="30000" dirty="0">
                <a:ea typeface="+mj-ea"/>
                <a:cs typeface="Arial" pitchFamily="34" charset="0"/>
              </a:rPr>
              <a:t>335</a:t>
            </a:r>
            <a:r>
              <a:rPr lang="fr-FR" sz="1600" spc="100" baseline="30000" dirty="0">
                <a:ea typeface="+mj-ea"/>
                <a:cs typeface="Arial" pitchFamily="34" charset="0"/>
              </a:rPr>
              <a:t> / 77</a:t>
            </a:r>
            <a:r>
              <a:rPr lang="cs-CZ" sz="1600" spc="100" baseline="30000" dirty="0">
                <a:ea typeface="+mj-ea"/>
                <a:cs typeface="Arial" pitchFamily="34" charset="0"/>
              </a:rPr>
              <a:t>6</a:t>
            </a:r>
            <a:r>
              <a:rPr lang="fr-FR" sz="1600" spc="100" baseline="30000" dirty="0">
                <a:ea typeface="+mj-ea"/>
                <a:cs typeface="Arial" pitchFamily="34" charset="0"/>
              </a:rPr>
              <a:t> </a:t>
            </a:r>
            <a:r>
              <a:rPr lang="cs-CZ" sz="1600" spc="100" baseline="30000" dirty="0">
                <a:ea typeface="+mj-ea"/>
                <a:cs typeface="Arial" pitchFamily="34" charset="0"/>
              </a:rPr>
              <a:t>619</a:t>
            </a:r>
            <a:r>
              <a:rPr lang="fr-FR" sz="1600" spc="100" baseline="30000" dirty="0">
                <a:ea typeface="+mj-ea"/>
                <a:cs typeface="Arial" pitchFamily="34" charset="0"/>
              </a:rPr>
              <a:t> </a:t>
            </a:r>
            <a:r>
              <a:rPr lang="cs-CZ" sz="1600" spc="100" baseline="30000" dirty="0">
                <a:ea typeface="+mj-ea"/>
                <a:cs typeface="Arial" pitchFamily="34" charset="0"/>
              </a:rPr>
              <a:t>505</a:t>
            </a:r>
            <a:r>
              <a:rPr lang="fr-FR" sz="1600" spc="100" baseline="30000" dirty="0">
                <a:ea typeface="+mj-ea"/>
                <a:cs typeface="Arial" pitchFamily="34" charset="0"/>
              </a:rPr>
              <a:t> / email: p</a:t>
            </a:r>
            <a:r>
              <a:rPr lang="cs-CZ" sz="1600" spc="100" baseline="30000" dirty="0">
                <a:ea typeface="+mj-ea"/>
                <a:cs typeface="Arial" pitchFamily="34" charset="0"/>
              </a:rPr>
              <a:t>revence</a:t>
            </a:r>
            <a:r>
              <a:rPr lang="fr-FR" sz="1600" spc="100" baseline="30000" dirty="0">
                <a:ea typeface="+mj-ea"/>
                <a:cs typeface="Arial" pitchFamily="34" charset="0"/>
              </a:rPr>
              <a:t>@prevcentrum.cz / www.prevcentrum.cz</a:t>
            </a:r>
          </a:p>
        </p:txBody>
      </p:sp>
      <p:sp>
        <p:nvSpPr>
          <p:cNvPr id="11" name="Nadpis 4">
            <a:extLst>
              <a:ext uri="{FF2B5EF4-FFF2-40B4-BE49-F238E27FC236}">
                <a16:creationId xmlns:a16="http://schemas.microsoft.com/office/drawing/2014/main" id="{CDDA3857-A6B0-9046-83E5-1F806ABCE6EA}"/>
              </a:ext>
            </a:extLst>
          </p:cNvPr>
          <p:cNvSpPr txBox="1">
            <a:spLocks/>
          </p:cNvSpPr>
          <p:nvPr/>
        </p:nvSpPr>
        <p:spPr>
          <a:xfrm>
            <a:off x="8937522" y="0"/>
            <a:ext cx="1089763" cy="901082"/>
          </a:xfrm>
          <a:prstGeom prst="rect">
            <a:avLst/>
          </a:prstGeom>
          <a:solidFill>
            <a:schemeClr val="bg1">
              <a:lumMod val="95000"/>
            </a:schemeClr>
          </a:solidFill>
        </p:spPr>
        <p:txBody>
          <a:bodyPr vert="horz" lIns="0" tIns="0" rIns="0" bIns="0" rtlCol="0" anchor="ctr">
            <a:noAutofit/>
          </a:bodyPr>
          <a:lstStyle/>
          <a:p>
            <a:pPr algn="ctr">
              <a:spcBef>
                <a:spcPct val="0"/>
              </a:spcBef>
            </a:pPr>
            <a:fld id="{0A9AD6EB-CD2B-410A-A6EA-71EBAF2CEF0F}" type="slidenum">
              <a:rPr lang="cs-CZ" sz="1400" smtClean="0">
                <a:ln w="3175">
                  <a:noFill/>
                </a:ln>
                <a:latin typeface="Trebuchet MS" panose="020B0603020202020204" pitchFamily="34" charset="0"/>
                <a:ea typeface="+mj-ea"/>
                <a:cs typeface="Arial" pitchFamily="34" charset="0"/>
              </a:rPr>
              <a:t>16</a:t>
            </a:fld>
            <a:endParaRPr lang="cs-CZ" sz="1400" dirty="0">
              <a:ln w="3175">
                <a:noFill/>
              </a:ln>
              <a:latin typeface="Trebuchet MS" panose="020B0603020202020204" pitchFamily="34" charset="0"/>
              <a:ea typeface="+mj-ea"/>
              <a:cs typeface="Arial" pitchFamily="34" charset="0"/>
            </a:endParaRPr>
          </a:p>
        </p:txBody>
      </p:sp>
      <p:graphicFrame>
        <p:nvGraphicFramePr>
          <p:cNvPr id="7" name="Graf 6">
            <a:extLst>
              <a:ext uri="{FF2B5EF4-FFF2-40B4-BE49-F238E27FC236}">
                <a16:creationId xmlns:a16="http://schemas.microsoft.com/office/drawing/2014/main" id="{D4703535-0BF7-5641-A620-A3EB2947760F}"/>
              </a:ext>
            </a:extLst>
          </p:cNvPr>
          <p:cNvGraphicFramePr/>
          <p:nvPr/>
        </p:nvGraphicFramePr>
        <p:xfrm>
          <a:off x="201140" y="1771859"/>
          <a:ext cx="8470375" cy="5062895"/>
        </p:xfrm>
        <a:graphic>
          <a:graphicData uri="http://schemas.openxmlformats.org/drawingml/2006/chart">
            <c:chart xmlns:c="http://schemas.openxmlformats.org/drawingml/2006/chart" xmlns:r="http://schemas.openxmlformats.org/officeDocument/2006/relationships" r:id="rId3"/>
          </a:graphicData>
        </a:graphic>
      </p:graphicFrame>
      <p:sp>
        <p:nvSpPr>
          <p:cNvPr id="9" name="Oválný bublinový popisek 8">
            <a:extLst>
              <a:ext uri="{FF2B5EF4-FFF2-40B4-BE49-F238E27FC236}">
                <a16:creationId xmlns:a16="http://schemas.microsoft.com/office/drawing/2014/main" id="{8643964E-E0E1-F648-8104-D3B06E0CD578}"/>
              </a:ext>
            </a:extLst>
          </p:cNvPr>
          <p:cNvSpPr/>
          <p:nvPr/>
        </p:nvSpPr>
        <p:spPr>
          <a:xfrm>
            <a:off x="7344964" y="1204190"/>
            <a:ext cx="3185115" cy="2576441"/>
          </a:xfrm>
          <a:prstGeom prst="wedgeEllipseCallout">
            <a:avLst/>
          </a:prstGeom>
        </p:spPr>
        <p:style>
          <a:lnRef idx="2">
            <a:schemeClr val="dk1"/>
          </a:lnRef>
          <a:fillRef idx="1">
            <a:schemeClr val="lt1"/>
          </a:fillRef>
          <a:effectRef idx="0">
            <a:schemeClr val="dk1"/>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cs-CZ" sz="1100" dirty="0"/>
              <a:t>Hypotézou pro dominanci témat zaměřených na zážitky, proces změn a na nelátkové závislosti je potřeba škol po znovu navození pozitivního klimatu ve třídách, zpracování tématu změn, které v souvislosti s epidemiologickou situací nastaly a zavedení diskuze na téma nelátkových závislostí, jejichž problematika se s přesunem výuky do online prostředí stala aktuálnější a naléhavější.</a:t>
            </a:r>
          </a:p>
        </p:txBody>
      </p:sp>
    </p:spTree>
    <p:extLst>
      <p:ext uri="{BB962C8B-B14F-4D97-AF65-F5344CB8AC3E}">
        <p14:creationId xmlns:p14="http://schemas.microsoft.com/office/powerpoint/2010/main" val="26246316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123" y="0"/>
            <a:ext cx="10691790" cy="7559358"/>
            <a:chOff x="0" y="0"/>
            <a:chExt cx="10694035" cy="7560945"/>
          </a:xfrm>
        </p:grpSpPr>
        <p:sp>
          <p:nvSpPr>
            <p:cNvPr id="3" name="object 3"/>
            <p:cNvSpPr/>
            <p:nvPr/>
          </p:nvSpPr>
          <p:spPr>
            <a:xfrm>
              <a:off x="0" y="0"/>
              <a:ext cx="10693908" cy="7560564"/>
            </a:xfrm>
            <a:prstGeom prst="rect">
              <a:avLst/>
            </a:prstGeom>
            <a:blipFill>
              <a:blip r:embed="rId3" cstate="print"/>
              <a:stretch>
                <a:fillRect/>
              </a:stretch>
            </a:blipFill>
          </p:spPr>
          <p:txBody>
            <a:bodyPr wrap="square" lIns="0" tIns="0" rIns="0" bIns="0" rtlCol="0"/>
            <a:lstStyle/>
            <a:p>
              <a:endParaRPr dirty="0"/>
            </a:p>
          </p:txBody>
        </p:sp>
        <p:sp>
          <p:nvSpPr>
            <p:cNvPr id="4" name="object 4"/>
            <p:cNvSpPr/>
            <p:nvPr/>
          </p:nvSpPr>
          <p:spPr>
            <a:xfrm>
              <a:off x="6243828" y="0"/>
              <a:ext cx="4450079" cy="7560561"/>
            </a:xfrm>
            <a:prstGeom prst="rect">
              <a:avLst/>
            </a:prstGeom>
            <a:blipFill>
              <a:blip r:embed="rId4" cstate="print"/>
              <a:stretch>
                <a:fillRect/>
              </a:stretch>
            </a:blipFill>
          </p:spPr>
          <p:txBody>
            <a:bodyPr wrap="square" lIns="0" tIns="0" rIns="0" bIns="0" rtlCol="0"/>
            <a:lstStyle/>
            <a:p>
              <a:endParaRPr dirty="0"/>
            </a:p>
          </p:txBody>
        </p:sp>
      </p:grpSp>
      <p:sp>
        <p:nvSpPr>
          <p:cNvPr id="5" name="object 5"/>
          <p:cNvSpPr txBox="1">
            <a:spLocks noGrp="1"/>
          </p:cNvSpPr>
          <p:nvPr>
            <p:ph type="title"/>
          </p:nvPr>
        </p:nvSpPr>
        <p:spPr>
          <a:xfrm>
            <a:off x="364762" y="2246367"/>
            <a:ext cx="5553635" cy="2721255"/>
          </a:xfrm>
          <a:prstGeom prst="rect">
            <a:avLst/>
          </a:prstGeom>
        </p:spPr>
        <p:txBody>
          <a:bodyPr vert="horz" wrap="square" lIns="0" tIns="12697" rIns="0" bIns="0" rtlCol="0" anchor="ctr">
            <a:spAutoFit/>
          </a:bodyPr>
          <a:lstStyle/>
          <a:p>
            <a:pPr marL="12700" algn="l">
              <a:lnSpc>
                <a:spcPct val="100000"/>
              </a:lnSpc>
              <a:spcBef>
                <a:spcPts val="100"/>
              </a:spcBef>
            </a:pPr>
            <a:r>
              <a:rPr lang="cs-CZ" sz="4400" spc="-35" dirty="0" smtClean="0">
                <a:cs typeface="Calibri"/>
              </a:rPr>
              <a:t>STRUKTURA PROGRAMŮ </a:t>
            </a:r>
            <a:r>
              <a:rPr lang="cs-CZ" sz="4400" spc="-35" dirty="0">
                <a:cs typeface="Calibri"/>
              </a:rPr>
              <a:t>VŠEOBECNÉ PRIMÁRNÍ PREVENCE RIZIKOVÉHO </a:t>
            </a:r>
            <a:r>
              <a:rPr lang="cs-CZ" sz="4400" spc="-35" dirty="0" smtClean="0">
                <a:cs typeface="Calibri"/>
              </a:rPr>
              <a:t>CHOVÁNÍ</a:t>
            </a:r>
            <a:endParaRPr lang="cs-CZ" sz="4400" dirty="0">
              <a:cs typeface="Calibri"/>
            </a:endParaRPr>
          </a:p>
        </p:txBody>
      </p:sp>
      <p:sp>
        <p:nvSpPr>
          <p:cNvPr id="6" name="object 6"/>
          <p:cNvSpPr txBox="1"/>
          <p:nvPr/>
        </p:nvSpPr>
        <p:spPr>
          <a:xfrm>
            <a:off x="998625" y="6676563"/>
            <a:ext cx="4594530" cy="337841"/>
          </a:xfrm>
          <a:prstGeom prst="rect">
            <a:avLst/>
          </a:prstGeom>
        </p:spPr>
        <p:txBody>
          <a:bodyPr vert="horz" wrap="square" lIns="0" tIns="14601" rIns="0" bIns="0" rtlCol="0">
            <a:spAutoFit/>
          </a:bodyPr>
          <a:lstStyle/>
          <a:p>
            <a:pPr marL="12697">
              <a:spcBef>
                <a:spcPts val="114"/>
              </a:spcBef>
            </a:pPr>
            <a:r>
              <a:rPr sz="1050" spc="65" dirty="0">
                <a:latin typeface="Calibri"/>
                <a:cs typeface="Calibri"/>
              </a:rPr>
              <a:t>Prev—Centrum </a:t>
            </a:r>
            <a:r>
              <a:rPr sz="1050" spc="60" dirty="0">
                <a:latin typeface="Calibri"/>
                <a:cs typeface="Calibri"/>
              </a:rPr>
              <a:t>z.ú., </a:t>
            </a:r>
            <a:r>
              <a:rPr sz="1050" b="1" spc="65" dirty="0">
                <a:latin typeface="Calibri"/>
                <a:cs typeface="Calibri"/>
              </a:rPr>
              <a:t>PROGRAMY PRIMÁRNÍ PREVENCE </a:t>
            </a:r>
            <a:r>
              <a:rPr sz="1050" spc="50" dirty="0">
                <a:latin typeface="Calibri"/>
                <a:cs typeface="Calibri"/>
              </a:rPr>
              <a:t>tel: </a:t>
            </a:r>
            <a:r>
              <a:rPr sz="1050" spc="55" dirty="0">
                <a:latin typeface="Calibri"/>
                <a:cs typeface="Calibri"/>
              </a:rPr>
              <a:t>242 498</a:t>
            </a:r>
            <a:r>
              <a:rPr sz="1050" spc="204" dirty="0">
                <a:latin typeface="Calibri"/>
                <a:cs typeface="Calibri"/>
              </a:rPr>
              <a:t> </a:t>
            </a:r>
            <a:r>
              <a:rPr sz="1050" spc="75" dirty="0">
                <a:latin typeface="Calibri"/>
                <a:cs typeface="Calibri"/>
              </a:rPr>
              <a:t>335</a:t>
            </a:r>
            <a:endParaRPr sz="1050" dirty="0">
              <a:latin typeface="Calibri"/>
              <a:cs typeface="Calibri"/>
            </a:endParaRPr>
          </a:p>
          <a:p>
            <a:pPr marL="12697">
              <a:spcBef>
                <a:spcPts val="25"/>
              </a:spcBef>
            </a:pPr>
            <a:r>
              <a:rPr sz="1050" spc="5" dirty="0">
                <a:latin typeface="Calibri"/>
                <a:cs typeface="Calibri"/>
              </a:rPr>
              <a:t>/ </a:t>
            </a:r>
            <a:r>
              <a:rPr sz="1050" spc="55" dirty="0">
                <a:latin typeface="Calibri"/>
                <a:cs typeface="Calibri"/>
              </a:rPr>
              <a:t>776 619 505 </a:t>
            </a:r>
            <a:r>
              <a:rPr sz="1050" spc="5" dirty="0">
                <a:latin typeface="Calibri"/>
                <a:cs typeface="Calibri"/>
              </a:rPr>
              <a:t>/ </a:t>
            </a:r>
            <a:r>
              <a:rPr sz="1050" spc="60" dirty="0">
                <a:latin typeface="Calibri"/>
                <a:cs typeface="Calibri"/>
              </a:rPr>
              <a:t>email: </a:t>
            </a:r>
            <a:r>
              <a:rPr sz="1050" spc="65" dirty="0">
                <a:latin typeface="Calibri"/>
                <a:cs typeface="Calibri"/>
                <a:hlinkClick r:id="rId5"/>
              </a:rPr>
              <a:t>prevence@prevcentrum.cz </a:t>
            </a:r>
            <a:r>
              <a:rPr sz="1050" spc="5" dirty="0">
                <a:latin typeface="Calibri"/>
                <a:cs typeface="Calibri"/>
              </a:rPr>
              <a:t>/</a:t>
            </a:r>
            <a:r>
              <a:rPr sz="1050" spc="155" dirty="0">
                <a:latin typeface="Calibri"/>
                <a:cs typeface="Calibri"/>
              </a:rPr>
              <a:t> </a:t>
            </a:r>
            <a:r>
              <a:rPr sz="1050" spc="65" dirty="0">
                <a:latin typeface="Calibri"/>
                <a:cs typeface="Calibri"/>
                <a:hlinkClick r:id="rId6"/>
              </a:rPr>
              <a:t>www.prevcentrum.cz</a:t>
            </a:r>
            <a:endParaRPr sz="1050" dirty="0">
              <a:latin typeface="Calibri"/>
              <a:cs typeface="Calibri"/>
            </a:endParaRPr>
          </a:p>
        </p:txBody>
      </p:sp>
      <p:sp>
        <p:nvSpPr>
          <p:cNvPr id="7" name="object 7"/>
          <p:cNvSpPr/>
          <p:nvPr/>
        </p:nvSpPr>
        <p:spPr>
          <a:xfrm>
            <a:off x="6051655" y="3473991"/>
            <a:ext cx="2792906" cy="612519"/>
          </a:xfrm>
          <a:prstGeom prst="rect">
            <a:avLst/>
          </a:prstGeom>
          <a:blipFill>
            <a:blip r:embed="rId7" cstate="print"/>
            <a:stretch>
              <a:fillRect/>
            </a:stretch>
          </a:blipFill>
        </p:spPr>
        <p:txBody>
          <a:bodyPr wrap="square" lIns="0" tIns="0" rIns="0" bIns="0" rtlCol="0"/>
          <a:lstStyle/>
          <a:p>
            <a:endParaRPr dirty="0"/>
          </a:p>
        </p:txBody>
      </p:sp>
    </p:spTree>
    <p:extLst>
      <p:ext uri="{BB962C8B-B14F-4D97-AF65-F5344CB8AC3E}">
        <p14:creationId xmlns:p14="http://schemas.microsoft.com/office/powerpoint/2010/main" val="11814001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666115" y="1059748"/>
            <a:ext cx="9361168" cy="5932204"/>
          </a:xfrm>
          <a:prstGeom prst="rect">
            <a:avLst/>
          </a:prstGeom>
          <a:noFill/>
        </p:spPr>
        <p:txBody>
          <a:bodyPr wrap="square" rIns="360000" numCol="1" spcCol="360000" rtlCol="0" anchor="t">
            <a:noAutofit/>
          </a:bodyPr>
          <a:lstStyle/>
          <a:p>
            <a:pPr marL="342900" indent="-342900" algn="just">
              <a:buFont typeface="Arial" panose="020B0604020202020204" pitchFamily="34" charset="0"/>
              <a:buChar char="•"/>
              <a:defRPr/>
            </a:pPr>
            <a:r>
              <a:rPr lang="cs-CZ" sz="1400" dirty="0"/>
              <a:t>Programy všeobecné primární prevence rizikového </a:t>
            </a:r>
            <a:r>
              <a:rPr lang="cs-CZ" sz="1400" dirty="0" smtClean="0"/>
              <a:t>chování na </a:t>
            </a:r>
            <a:r>
              <a:rPr lang="cs-CZ" sz="1400" dirty="0"/>
              <a:t>1. a 2. stupni základních škol a na středních školách tvoří </a:t>
            </a:r>
            <a:r>
              <a:rPr lang="cs-CZ" sz="1400" b="1" dirty="0"/>
              <a:t>ucelený, koncepčně a metodicky zpracovaný rámec aktivit</a:t>
            </a:r>
            <a:r>
              <a:rPr lang="cs-CZ" sz="1400" dirty="0"/>
              <a:t>. </a:t>
            </a:r>
            <a:endParaRPr lang="cs-CZ" sz="1400" dirty="0" smtClean="0"/>
          </a:p>
          <a:p>
            <a:pPr marL="342900" indent="-342900" algn="just">
              <a:buFont typeface="Arial" panose="020B0604020202020204" pitchFamily="34" charset="0"/>
              <a:buChar char="•"/>
              <a:defRPr/>
            </a:pPr>
            <a:endParaRPr lang="cs-CZ" sz="600" dirty="0"/>
          </a:p>
          <a:p>
            <a:pPr marL="342900" indent="-342900" algn="just">
              <a:buFont typeface="Arial" panose="020B0604020202020204" pitchFamily="34" charset="0"/>
              <a:buChar char="•"/>
              <a:defRPr/>
            </a:pPr>
            <a:r>
              <a:rPr lang="cs-CZ" sz="1400" dirty="0" smtClean="0"/>
              <a:t>Programy </a:t>
            </a:r>
            <a:r>
              <a:rPr lang="cs-CZ" sz="1400" dirty="0"/>
              <a:t>jsou realizovány </a:t>
            </a:r>
            <a:r>
              <a:rPr lang="cs-CZ" sz="1400" b="1" dirty="0"/>
              <a:t>kontinuálně</a:t>
            </a:r>
            <a:r>
              <a:rPr lang="cs-CZ" sz="1400" dirty="0"/>
              <a:t>, mají </a:t>
            </a:r>
            <a:r>
              <a:rPr lang="cs-CZ" sz="1400" b="1" dirty="0"/>
              <a:t>logickou stavbu a strukturu </a:t>
            </a:r>
            <a:r>
              <a:rPr lang="cs-CZ" sz="1400" dirty="0"/>
              <a:t>vypracovanou s ohledem na </a:t>
            </a:r>
            <a:r>
              <a:rPr lang="cs-CZ" sz="1400" dirty="0" smtClean="0"/>
              <a:t>věk, vývojovou </a:t>
            </a:r>
            <a:r>
              <a:rPr lang="cs-CZ" sz="1400" dirty="0"/>
              <a:t>fázi </a:t>
            </a:r>
            <a:r>
              <a:rPr lang="cs-CZ" sz="1400" dirty="0" smtClean="0"/>
              <a:t>žáků</a:t>
            </a:r>
            <a:r>
              <a:rPr lang="cs-CZ" sz="1400" dirty="0"/>
              <a:t> </a:t>
            </a:r>
            <a:r>
              <a:rPr lang="cs-CZ" sz="1400" dirty="0" smtClean="0"/>
              <a:t>a konkrétní potřeby třídy. </a:t>
            </a:r>
          </a:p>
          <a:p>
            <a:pPr lvl="0" algn="just">
              <a:defRPr/>
            </a:pPr>
            <a:endParaRPr lang="cs-CZ" sz="600" dirty="0" smtClean="0"/>
          </a:p>
          <a:p>
            <a:pPr marL="342900" lvl="0" indent="-342900" algn="just">
              <a:buFont typeface="Arial" panose="020B0604020202020204" pitchFamily="34" charset="0"/>
              <a:buChar char="•"/>
              <a:defRPr/>
            </a:pPr>
            <a:r>
              <a:rPr lang="cs-CZ" sz="1400" dirty="0" smtClean="0"/>
              <a:t>Programy </a:t>
            </a:r>
            <a:r>
              <a:rPr lang="cs-CZ" sz="1400" dirty="0"/>
              <a:t>primární prevence rizikového chování na </a:t>
            </a:r>
            <a:r>
              <a:rPr lang="cs-CZ" sz="1400" b="1" dirty="0"/>
              <a:t>1. stupni základních škol </a:t>
            </a:r>
            <a:r>
              <a:rPr lang="cs-CZ" sz="1400" dirty="0" smtClean="0"/>
              <a:t>mají </a:t>
            </a:r>
            <a:r>
              <a:rPr lang="cs-CZ" sz="1400" dirty="0"/>
              <a:t>délku </a:t>
            </a:r>
            <a:r>
              <a:rPr lang="cs-CZ" sz="1400" b="1" dirty="0"/>
              <a:t>2 </a:t>
            </a:r>
            <a:r>
              <a:rPr lang="cs-CZ" sz="1400" b="1" dirty="0" smtClean="0"/>
              <a:t>vyučovací hodiny</a:t>
            </a:r>
            <a:r>
              <a:rPr lang="cs-CZ" sz="1400" dirty="0" smtClean="0"/>
              <a:t>, na </a:t>
            </a:r>
            <a:r>
              <a:rPr lang="cs-CZ" sz="1400" b="1" dirty="0" smtClean="0"/>
              <a:t>2. stupni ZŠ a na SŠ</a:t>
            </a:r>
            <a:r>
              <a:rPr lang="cs-CZ" sz="1400" dirty="0" smtClean="0"/>
              <a:t> délku </a:t>
            </a:r>
            <a:r>
              <a:rPr lang="cs-CZ" sz="1400" b="1" dirty="0" smtClean="0"/>
              <a:t>2 – 4 vyučovací hodiny</a:t>
            </a:r>
            <a:r>
              <a:rPr lang="cs-CZ" sz="1400" dirty="0" smtClean="0"/>
              <a:t>, </a:t>
            </a:r>
            <a:r>
              <a:rPr lang="cs-CZ" sz="1400" dirty="0"/>
              <a:t>včetně školních přestávek, během kterých lektoři zůstávají přítomni ve třídě a žáci se tak na ně mohou kdykoliv obracet i individuální formou</a:t>
            </a:r>
            <a:r>
              <a:rPr lang="cs-CZ" sz="1400" dirty="0" smtClean="0"/>
              <a:t>. V rámci školního roku jsou v jedné třídě obvykle realizovány dva programy.</a:t>
            </a:r>
            <a:endParaRPr lang="cs-CZ" sz="1400" dirty="0"/>
          </a:p>
          <a:p>
            <a:pPr marL="342900" lvl="0" indent="-342900" algn="just">
              <a:buFont typeface="Arial" panose="020B0604020202020204" pitchFamily="34" charset="0"/>
              <a:buChar char="•"/>
              <a:defRPr/>
            </a:pPr>
            <a:endParaRPr lang="cs-CZ" sz="600" dirty="0"/>
          </a:p>
          <a:p>
            <a:pPr marL="342900" lvl="0" indent="-342900" algn="just">
              <a:buFont typeface="Arial" panose="020B0604020202020204" pitchFamily="34" charset="0"/>
              <a:buChar char="•"/>
              <a:defRPr/>
            </a:pPr>
            <a:r>
              <a:rPr lang="cs-CZ" sz="1400" dirty="0"/>
              <a:t>Každému programu předchází </a:t>
            </a:r>
            <a:r>
              <a:rPr lang="cs-CZ" sz="1400" b="1" dirty="0"/>
              <a:t>konzultace s třídním pedagogem/metodikem prevence</a:t>
            </a:r>
            <a:r>
              <a:rPr lang="cs-CZ" sz="1400" dirty="0"/>
              <a:t>, jejímž obsahem je předání informací o žácích a o aktuálním naladění třídy, vyjasnění si struktury a obsahu programu, zapojení pedagoga v programu a stanovení cílů preventivního bloku. </a:t>
            </a:r>
            <a:endParaRPr lang="cs-CZ" sz="1400" dirty="0" smtClean="0"/>
          </a:p>
          <a:p>
            <a:pPr marL="342900" lvl="0" indent="-342900" algn="just">
              <a:buFont typeface="Arial" panose="020B0604020202020204" pitchFamily="34" charset="0"/>
              <a:buChar char="•"/>
              <a:defRPr/>
            </a:pPr>
            <a:endParaRPr lang="cs-CZ" sz="600" dirty="0"/>
          </a:p>
          <a:p>
            <a:pPr marL="342900" lvl="0" indent="-342900" algn="just">
              <a:buFont typeface="Arial" panose="020B0604020202020204" pitchFamily="34" charset="0"/>
              <a:buChar char="•"/>
              <a:defRPr/>
            </a:pPr>
            <a:r>
              <a:rPr lang="cs-CZ" sz="1400" dirty="0" smtClean="0"/>
              <a:t>Další </a:t>
            </a:r>
            <a:r>
              <a:rPr lang="cs-CZ" sz="1400" dirty="0"/>
              <a:t>konzultace s pedagogem/školním metodikem prevence probíhá </a:t>
            </a:r>
            <a:r>
              <a:rPr lang="cs-CZ" sz="1400" b="1" dirty="0"/>
              <a:t>bezprostředně po skončení programu </a:t>
            </a:r>
            <a:r>
              <a:rPr lang="cs-CZ" sz="1400" dirty="0"/>
              <a:t>a jejím obsahem je reflexe průběhu programu, naplnění očekávání pedagoga, reflexe jeho zapojení, reflexe zpozorovaných jevů a procesů ve skupině a předání doporučení pro další práci se třídou</a:t>
            </a:r>
            <a:r>
              <a:rPr lang="cs-CZ" sz="1400" dirty="0" smtClean="0"/>
              <a:t>.</a:t>
            </a:r>
          </a:p>
          <a:p>
            <a:pPr marL="342900" lvl="0" indent="-342900" algn="just">
              <a:buFont typeface="Arial" panose="020B0604020202020204" pitchFamily="34" charset="0"/>
              <a:buChar char="•"/>
              <a:defRPr/>
            </a:pPr>
            <a:endParaRPr lang="cs-CZ" sz="600" dirty="0" smtClean="0"/>
          </a:p>
          <a:p>
            <a:pPr marL="342900" indent="-342900" algn="just">
              <a:buFont typeface="Arial" panose="020B0604020202020204" pitchFamily="34" charset="0"/>
              <a:buChar char="•"/>
              <a:defRPr/>
            </a:pPr>
            <a:r>
              <a:rPr lang="cs-CZ" sz="1400" dirty="0"/>
              <a:t>Programy </a:t>
            </a:r>
            <a:r>
              <a:rPr lang="cs-CZ" sz="1400" dirty="0" smtClean="0"/>
              <a:t>jsou vedeny </a:t>
            </a:r>
            <a:r>
              <a:rPr lang="cs-CZ" sz="1400" b="1" dirty="0"/>
              <a:t>interaktivní formou </a:t>
            </a:r>
            <a:r>
              <a:rPr lang="cs-CZ" sz="1400" dirty="0"/>
              <a:t>za využití </a:t>
            </a:r>
            <a:r>
              <a:rPr lang="cs-CZ" sz="1400" b="1" dirty="0" smtClean="0"/>
              <a:t>psychosociálních </a:t>
            </a:r>
            <a:r>
              <a:rPr lang="cs-CZ" sz="1400" b="1" dirty="0"/>
              <a:t>technik </a:t>
            </a:r>
            <a:r>
              <a:rPr lang="cs-CZ" sz="1400" dirty="0"/>
              <a:t>(výtvarných, diskuzních, pohybových aj.). Žáci jsou aktivně zapojováni do děje, pracují individuálně i ve skupinách a mají možnost vyjádřit svůj názor na danou problematiku</a:t>
            </a:r>
            <a:r>
              <a:rPr lang="cs-CZ" sz="1400" dirty="0" smtClean="0"/>
              <a:t>.</a:t>
            </a:r>
            <a:endParaRPr lang="cs-CZ" sz="1400" dirty="0"/>
          </a:p>
          <a:p>
            <a:pPr marL="342900" lvl="0" indent="-342900" algn="just">
              <a:buFont typeface="Arial" panose="020B0604020202020204" pitchFamily="34" charset="0"/>
              <a:buChar char="•"/>
              <a:defRPr/>
            </a:pPr>
            <a:endParaRPr lang="cs-CZ" sz="600" dirty="0"/>
          </a:p>
          <a:p>
            <a:pPr marL="342900" lvl="0" indent="-342900" algn="just">
              <a:buFont typeface="Arial" panose="020B0604020202020204" pitchFamily="34" charset="0"/>
              <a:buChar char="•"/>
              <a:defRPr/>
            </a:pPr>
            <a:r>
              <a:rPr lang="cs-CZ" sz="1400" dirty="0" smtClean="0"/>
              <a:t>Externě spolupracující lektoři preventivních programů jsou </a:t>
            </a:r>
            <a:r>
              <a:rPr lang="cs-CZ" sz="1400" dirty="0"/>
              <a:t>absolventi či studenti </a:t>
            </a:r>
            <a:r>
              <a:rPr lang="cs-CZ" sz="1400" b="1" dirty="0"/>
              <a:t>VŠ humanitního zaměření </a:t>
            </a:r>
            <a:r>
              <a:rPr lang="cs-CZ" sz="1400" dirty="0"/>
              <a:t>a </a:t>
            </a:r>
            <a:r>
              <a:rPr lang="cs-CZ" sz="1400" dirty="0" smtClean="0"/>
              <a:t>absolventi </a:t>
            </a:r>
            <a:r>
              <a:rPr lang="cs-CZ" sz="1400" b="1" dirty="0" smtClean="0"/>
              <a:t>Vzdělávacího kurzu </a:t>
            </a:r>
            <a:r>
              <a:rPr lang="cs-CZ" sz="1400" b="1" dirty="0"/>
              <a:t>primární prevence rizikového chování pro lektory primární prevence </a:t>
            </a:r>
            <a:r>
              <a:rPr lang="cs-CZ" sz="1400" dirty="0"/>
              <a:t>v rozsahu </a:t>
            </a:r>
            <a:r>
              <a:rPr lang="cs-CZ" sz="1400" dirty="0" smtClean="0"/>
              <a:t>min. 80 </a:t>
            </a:r>
            <a:r>
              <a:rPr lang="cs-CZ" sz="1400" dirty="0"/>
              <a:t>hodin. </a:t>
            </a:r>
            <a:endParaRPr lang="cs-CZ" sz="1400" dirty="0" smtClean="0"/>
          </a:p>
          <a:p>
            <a:pPr marL="342900" lvl="0" indent="-342900" algn="just">
              <a:buFont typeface="Arial" panose="020B0604020202020204" pitchFamily="34" charset="0"/>
              <a:buChar char="•"/>
              <a:defRPr/>
            </a:pPr>
            <a:endParaRPr lang="cs-CZ" sz="600" dirty="0"/>
          </a:p>
          <a:p>
            <a:pPr marL="342900" lvl="0" indent="-342900" algn="just">
              <a:buFont typeface="Arial" panose="020B0604020202020204" pitchFamily="34" charset="0"/>
              <a:buChar char="•"/>
              <a:defRPr/>
            </a:pPr>
            <a:r>
              <a:rPr lang="cs-CZ" sz="1400" dirty="0" smtClean="0"/>
              <a:t>Podkladem pro realizaci preventivních programů jsou </a:t>
            </a:r>
            <a:r>
              <a:rPr lang="cs-CZ" sz="1400" b="1" dirty="0" smtClean="0"/>
              <a:t>metodiky programů </a:t>
            </a:r>
            <a:r>
              <a:rPr lang="cs-CZ" sz="1400" b="1" dirty="0"/>
              <a:t>všeobecné primární prevence</a:t>
            </a:r>
            <a:r>
              <a:rPr lang="cs-CZ" sz="1400" dirty="0"/>
              <a:t>, </a:t>
            </a:r>
            <a:r>
              <a:rPr lang="cs-CZ" sz="1400" dirty="0" smtClean="0"/>
              <a:t>které jsou </a:t>
            </a:r>
            <a:r>
              <a:rPr lang="cs-CZ" sz="1400" dirty="0"/>
              <a:t>pro lektory závazným </a:t>
            </a:r>
            <a:r>
              <a:rPr lang="cs-CZ" sz="1400" dirty="0" smtClean="0"/>
              <a:t>dokumentem. Obsahem metodik je popis </a:t>
            </a:r>
            <a:r>
              <a:rPr lang="cs-CZ" sz="1400" dirty="0"/>
              <a:t>struktury každého tematického bloku a interaktivní psychosociální techniky určené pro danou věkovou kategorii. Metodika je zároveň </a:t>
            </a:r>
            <a:r>
              <a:rPr lang="cs-CZ" sz="1400" b="1" dirty="0"/>
              <a:t>průběžně </a:t>
            </a:r>
            <a:r>
              <a:rPr lang="cs-CZ" sz="1400" b="1" dirty="0" smtClean="0"/>
              <a:t>aktualizována </a:t>
            </a:r>
            <a:r>
              <a:rPr lang="cs-CZ" sz="1400" dirty="0" smtClean="0"/>
              <a:t>a </a:t>
            </a:r>
            <a:r>
              <a:rPr lang="cs-CZ" sz="1400" dirty="0"/>
              <a:t>upravována tak, aby odpovídala aktuálním tématům a potřebám cílové skupiny žáků a studentů.</a:t>
            </a:r>
          </a:p>
          <a:p>
            <a:pPr lvl="0" algn="just">
              <a:defRPr/>
            </a:pPr>
            <a:endParaRPr lang="cs-CZ" sz="1050" dirty="0"/>
          </a:p>
          <a:p>
            <a:pPr marL="342900" indent="-342900">
              <a:buFont typeface="Arial" panose="020B0604020202020204" pitchFamily="34" charset="0"/>
              <a:buChar char="•"/>
            </a:pPr>
            <a:endParaRPr lang="cs-CZ" sz="1100" dirty="0"/>
          </a:p>
          <a:p>
            <a:pPr marL="342900" indent="-342900">
              <a:buFont typeface="Arial" panose="020B0604020202020204" pitchFamily="34" charset="0"/>
              <a:buChar char="•"/>
            </a:pPr>
            <a:endParaRPr lang="cs-CZ" sz="1100" dirty="0"/>
          </a:p>
        </p:txBody>
      </p:sp>
      <p:cxnSp>
        <p:nvCxnSpPr>
          <p:cNvPr id="10" name="Straight Connector 9"/>
          <p:cNvCxnSpPr/>
          <p:nvPr/>
        </p:nvCxnSpPr>
        <p:spPr>
          <a:xfrm>
            <a:off x="666117" y="901082"/>
            <a:ext cx="9361168" cy="0"/>
          </a:xfrm>
          <a:prstGeom prst="line">
            <a:avLst/>
          </a:prstGeom>
          <a:ln>
            <a:solidFill>
              <a:schemeClr val="bg1">
                <a:alpha val="50000"/>
              </a:schemeClr>
            </a:solidFill>
            <a:prstDash val="sysDot"/>
          </a:ln>
          <a:effectLst/>
        </p:spPr>
        <p:style>
          <a:lnRef idx="1">
            <a:schemeClr val="accent1"/>
          </a:lnRef>
          <a:fillRef idx="0">
            <a:schemeClr val="accent1"/>
          </a:fillRef>
          <a:effectRef idx="0">
            <a:schemeClr val="accent1"/>
          </a:effectRef>
          <a:fontRef idx="minor">
            <a:schemeClr val="tx1"/>
          </a:fontRef>
        </p:style>
      </p:cxnSp>
      <p:sp>
        <p:nvSpPr>
          <p:cNvPr id="23" name="Nadpis 4"/>
          <p:cNvSpPr txBox="1">
            <a:spLocks/>
          </p:cNvSpPr>
          <p:nvPr/>
        </p:nvSpPr>
        <p:spPr>
          <a:xfrm>
            <a:off x="666116" y="0"/>
            <a:ext cx="9361169" cy="901082"/>
          </a:xfrm>
          <a:prstGeom prst="rect">
            <a:avLst/>
          </a:prstGeom>
          <a:gradFill>
            <a:gsLst>
              <a:gs pos="0">
                <a:srgbClr val="FFFF00"/>
              </a:gs>
              <a:gs pos="100000">
                <a:srgbClr val="FCDE04"/>
              </a:gs>
            </a:gsLst>
            <a:lin ang="0" scaled="0"/>
          </a:gradFill>
        </p:spPr>
        <p:txBody>
          <a:bodyPr vert="horz" lIns="432000" tIns="49785" rIns="99569" bIns="72000" rtlCol="0" anchor="ctr">
            <a:noAutofit/>
          </a:bodyPr>
          <a:lstStyle/>
          <a:p>
            <a:pPr>
              <a:spcBef>
                <a:spcPct val="0"/>
              </a:spcBef>
            </a:pPr>
            <a:r>
              <a:rPr lang="cs-CZ" sz="2400" b="1" dirty="0">
                <a:ln w="3175">
                  <a:noFill/>
                </a:ln>
                <a:latin typeface="Trebuchet MS" panose="020B0703020202090204" pitchFamily="34" charset="0"/>
                <a:cs typeface="Arial" pitchFamily="34" charset="0"/>
              </a:rPr>
              <a:t>OBECNÉ INFORMACE O PROGRAMECH VŠEOBECNÉ </a:t>
            </a:r>
            <a:endParaRPr lang="cs-CZ" sz="2400" b="1" dirty="0" smtClean="0">
              <a:ln w="3175">
                <a:noFill/>
              </a:ln>
              <a:latin typeface="Trebuchet MS" panose="020B0703020202090204" pitchFamily="34" charset="0"/>
              <a:cs typeface="Arial" pitchFamily="34" charset="0"/>
            </a:endParaRPr>
          </a:p>
          <a:p>
            <a:pPr>
              <a:spcBef>
                <a:spcPct val="0"/>
              </a:spcBef>
            </a:pPr>
            <a:r>
              <a:rPr lang="cs-CZ" sz="2400" b="1" dirty="0" smtClean="0">
                <a:ln w="3175">
                  <a:noFill/>
                </a:ln>
                <a:latin typeface="Trebuchet MS" panose="020B0703020202090204" pitchFamily="34" charset="0"/>
                <a:cs typeface="Arial" pitchFamily="34" charset="0"/>
              </a:rPr>
              <a:t>PRIMÁRNÍ </a:t>
            </a:r>
            <a:r>
              <a:rPr lang="cs-CZ" sz="2400" b="1" dirty="0">
                <a:ln w="3175">
                  <a:noFill/>
                </a:ln>
                <a:latin typeface="Trebuchet MS" panose="020B0703020202090204" pitchFamily="34" charset="0"/>
                <a:cs typeface="Arial" pitchFamily="34" charset="0"/>
              </a:rPr>
              <a:t>PREVENCE </a:t>
            </a:r>
            <a:r>
              <a:rPr lang="cs-CZ" sz="2400" b="1" dirty="0" smtClean="0">
                <a:ln w="3175">
                  <a:noFill/>
                </a:ln>
                <a:latin typeface="Trebuchet MS" panose="020B0703020202090204" pitchFamily="34" charset="0"/>
                <a:cs typeface="Arial" pitchFamily="34" charset="0"/>
              </a:rPr>
              <a:t>RIZIKOVÉHO CHOVÁNÍ</a:t>
            </a:r>
            <a:endParaRPr lang="cs-CZ" sz="2400" b="1" dirty="0">
              <a:ln w="3175">
                <a:noFill/>
              </a:ln>
              <a:latin typeface="Trebuchet MS" panose="020B0703020202090204" pitchFamily="34" charset="0"/>
              <a:cs typeface="Arial" pitchFamily="34" charset="0"/>
            </a:endParaRPr>
          </a:p>
        </p:txBody>
      </p:sp>
      <p:sp>
        <p:nvSpPr>
          <p:cNvPr id="16" name="Nadpis 4"/>
          <p:cNvSpPr txBox="1">
            <a:spLocks/>
          </p:cNvSpPr>
          <p:nvPr/>
        </p:nvSpPr>
        <p:spPr>
          <a:xfrm>
            <a:off x="1010244" y="7021037"/>
            <a:ext cx="9361169" cy="540226"/>
          </a:xfrm>
          <a:prstGeom prst="rect">
            <a:avLst/>
          </a:prstGeom>
          <a:noFill/>
        </p:spPr>
        <p:txBody>
          <a:bodyPr vert="horz" lIns="0" tIns="49785" rIns="99569" bIns="49785" rtlCol="0" anchor="ctr">
            <a:noAutofit/>
          </a:bodyPr>
          <a:lstStyle/>
          <a:p>
            <a:r>
              <a:rPr lang="fr-FR" sz="1600" spc="100" baseline="30000" dirty="0">
                <a:ea typeface="+mj-ea"/>
                <a:cs typeface="Arial" pitchFamily="34" charset="0"/>
              </a:rPr>
              <a:t>Prev—Centrum z.</a:t>
            </a:r>
            <a:r>
              <a:rPr lang="cs-CZ" sz="1600" spc="100" baseline="30000" dirty="0">
                <a:ea typeface="+mj-ea"/>
                <a:cs typeface="Arial" pitchFamily="34" charset="0"/>
              </a:rPr>
              <a:t>ú</a:t>
            </a:r>
            <a:r>
              <a:rPr lang="fr-FR" sz="1600" spc="100" baseline="30000" dirty="0">
                <a:ea typeface="+mj-ea"/>
                <a:cs typeface="Arial" pitchFamily="34" charset="0"/>
              </a:rPr>
              <a:t>.</a:t>
            </a:r>
            <a:r>
              <a:rPr lang="cs-CZ" sz="1600" spc="100" baseline="30000" dirty="0">
                <a:ea typeface="+mj-ea"/>
                <a:cs typeface="Arial" pitchFamily="34" charset="0"/>
              </a:rPr>
              <a:t>,</a:t>
            </a:r>
            <a:r>
              <a:rPr lang="fr-FR" sz="1600" spc="100" baseline="30000" dirty="0">
                <a:ea typeface="+mj-ea"/>
                <a:cs typeface="Arial" pitchFamily="34" charset="0"/>
              </a:rPr>
              <a:t> </a:t>
            </a:r>
            <a:r>
              <a:rPr lang="cs-CZ" sz="1600" b="1" spc="100" baseline="30000" dirty="0">
                <a:ea typeface="+mj-ea"/>
                <a:cs typeface="Arial" pitchFamily="34" charset="0"/>
              </a:rPr>
              <a:t>PROGRAMY PRIMÁRNÍ PREVENCE</a:t>
            </a:r>
            <a:r>
              <a:rPr lang="fr-FR" sz="1600" spc="100" baseline="30000" dirty="0">
                <a:ea typeface="+mj-ea"/>
                <a:cs typeface="Arial" pitchFamily="34" charset="0"/>
              </a:rPr>
              <a:t>  tel: 2</a:t>
            </a:r>
            <a:r>
              <a:rPr lang="cs-CZ" sz="1600" spc="100" baseline="30000" dirty="0">
                <a:ea typeface="+mj-ea"/>
                <a:cs typeface="Arial" pitchFamily="34" charset="0"/>
              </a:rPr>
              <a:t>42</a:t>
            </a:r>
            <a:r>
              <a:rPr lang="fr-FR" sz="1600" spc="100" baseline="30000" dirty="0">
                <a:ea typeface="+mj-ea"/>
                <a:cs typeface="Arial" pitchFamily="34" charset="0"/>
              </a:rPr>
              <a:t> </a:t>
            </a:r>
            <a:r>
              <a:rPr lang="cs-CZ" sz="1600" spc="100" baseline="30000" dirty="0">
                <a:ea typeface="+mj-ea"/>
                <a:cs typeface="Arial" pitchFamily="34" charset="0"/>
              </a:rPr>
              <a:t>498</a:t>
            </a:r>
            <a:r>
              <a:rPr lang="fr-FR" sz="1600" spc="100" baseline="30000" dirty="0">
                <a:ea typeface="+mj-ea"/>
                <a:cs typeface="Arial" pitchFamily="34" charset="0"/>
              </a:rPr>
              <a:t> </a:t>
            </a:r>
            <a:r>
              <a:rPr lang="cs-CZ" sz="1600" spc="100" baseline="30000" dirty="0">
                <a:ea typeface="+mj-ea"/>
                <a:cs typeface="Arial" pitchFamily="34" charset="0"/>
              </a:rPr>
              <a:t>335</a:t>
            </a:r>
            <a:r>
              <a:rPr lang="fr-FR" sz="1600" spc="100" baseline="30000" dirty="0">
                <a:ea typeface="+mj-ea"/>
                <a:cs typeface="Arial" pitchFamily="34" charset="0"/>
              </a:rPr>
              <a:t> / 77</a:t>
            </a:r>
            <a:r>
              <a:rPr lang="cs-CZ" sz="1600" spc="100" baseline="30000" dirty="0">
                <a:ea typeface="+mj-ea"/>
                <a:cs typeface="Arial" pitchFamily="34" charset="0"/>
              </a:rPr>
              <a:t>6</a:t>
            </a:r>
            <a:r>
              <a:rPr lang="fr-FR" sz="1600" spc="100" baseline="30000" dirty="0">
                <a:ea typeface="+mj-ea"/>
                <a:cs typeface="Arial" pitchFamily="34" charset="0"/>
              </a:rPr>
              <a:t> </a:t>
            </a:r>
            <a:r>
              <a:rPr lang="cs-CZ" sz="1600" spc="100" baseline="30000" dirty="0">
                <a:ea typeface="+mj-ea"/>
                <a:cs typeface="Arial" pitchFamily="34" charset="0"/>
              </a:rPr>
              <a:t>619</a:t>
            </a:r>
            <a:r>
              <a:rPr lang="fr-FR" sz="1600" spc="100" baseline="30000" dirty="0">
                <a:ea typeface="+mj-ea"/>
                <a:cs typeface="Arial" pitchFamily="34" charset="0"/>
              </a:rPr>
              <a:t> </a:t>
            </a:r>
            <a:r>
              <a:rPr lang="cs-CZ" sz="1600" spc="100" baseline="30000" dirty="0">
                <a:ea typeface="+mj-ea"/>
                <a:cs typeface="Arial" pitchFamily="34" charset="0"/>
              </a:rPr>
              <a:t>505</a:t>
            </a:r>
            <a:r>
              <a:rPr lang="fr-FR" sz="1600" spc="100" baseline="30000" dirty="0">
                <a:ea typeface="+mj-ea"/>
                <a:cs typeface="Arial" pitchFamily="34" charset="0"/>
              </a:rPr>
              <a:t> / email: p</a:t>
            </a:r>
            <a:r>
              <a:rPr lang="cs-CZ" sz="1600" spc="100" baseline="30000" dirty="0">
                <a:ea typeface="+mj-ea"/>
                <a:cs typeface="Arial" pitchFamily="34" charset="0"/>
              </a:rPr>
              <a:t>revence</a:t>
            </a:r>
            <a:r>
              <a:rPr lang="fr-FR" sz="1600" spc="100" baseline="30000" dirty="0">
                <a:ea typeface="+mj-ea"/>
                <a:cs typeface="Arial" pitchFamily="34" charset="0"/>
              </a:rPr>
              <a:t>@prevcentrum.cz / www.prevcentrum.cz</a:t>
            </a:r>
          </a:p>
        </p:txBody>
      </p:sp>
      <p:sp>
        <p:nvSpPr>
          <p:cNvPr id="8" name="Nadpis 4">
            <a:extLst>
              <a:ext uri="{FF2B5EF4-FFF2-40B4-BE49-F238E27FC236}">
                <a16:creationId xmlns:a16="http://schemas.microsoft.com/office/drawing/2014/main" id="{2A6C5E48-9432-7443-96AA-A7B7187AE27D}"/>
              </a:ext>
            </a:extLst>
          </p:cNvPr>
          <p:cNvSpPr txBox="1">
            <a:spLocks/>
          </p:cNvSpPr>
          <p:nvPr/>
        </p:nvSpPr>
        <p:spPr>
          <a:xfrm>
            <a:off x="8937522" y="0"/>
            <a:ext cx="1089763" cy="901082"/>
          </a:xfrm>
          <a:prstGeom prst="rect">
            <a:avLst/>
          </a:prstGeom>
          <a:solidFill>
            <a:schemeClr val="bg1">
              <a:lumMod val="95000"/>
            </a:schemeClr>
          </a:solidFill>
        </p:spPr>
        <p:txBody>
          <a:bodyPr vert="horz" lIns="0" tIns="0" rIns="0" bIns="0" rtlCol="0" anchor="ctr">
            <a:noAutofit/>
          </a:bodyPr>
          <a:lstStyle/>
          <a:p>
            <a:pPr algn="ctr">
              <a:spcBef>
                <a:spcPct val="0"/>
              </a:spcBef>
            </a:pPr>
            <a:fld id="{B570C988-A3A5-46B9-AE23-9A11B7B20A32}" type="slidenum">
              <a:rPr lang="cs-CZ" sz="1400" smtClean="0">
                <a:ln w="3175">
                  <a:noFill/>
                </a:ln>
                <a:latin typeface="Trebuchet MS" panose="020B0603020202020204" pitchFamily="34" charset="0"/>
                <a:ea typeface="+mj-ea"/>
                <a:cs typeface="Arial" pitchFamily="34" charset="0"/>
              </a:rPr>
              <a:t>18</a:t>
            </a:fld>
            <a:endParaRPr lang="cs-CZ" sz="1400" dirty="0">
              <a:ln w="3175">
                <a:noFill/>
              </a:ln>
              <a:latin typeface="Trebuchet MS" panose="020B0603020202020204" pitchFamily="34" charset="0"/>
              <a:ea typeface="+mj-ea"/>
              <a:cs typeface="Arial" pitchFamily="34" charset="0"/>
            </a:endParaRPr>
          </a:p>
        </p:txBody>
      </p:sp>
    </p:spTree>
    <p:extLst>
      <p:ext uri="{BB962C8B-B14F-4D97-AF65-F5344CB8AC3E}">
        <p14:creationId xmlns:p14="http://schemas.microsoft.com/office/powerpoint/2010/main" val="13853483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666115" y="1059748"/>
            <a:ext cx="9361168" cy="5932204"/>
          </a:xfrm>
          <a:prstGeom prst="rect">
            <a:avLst/>
          </a:prstGeom>
          <a:noFill/>
        </p:spPr>
        <p:txBody>
          <a:bodyPr wrap="square" rIns="360000" numCol="1" spcCol="360000" rtlCol="0" anchor="t">
            <a:noAutofit/>
          </a:bodyPr>
          <a:lstStyle/>
          <a:p>
            <a:pPr marL="342900" indent="-342900" algn="just">
              <a:buFont typeface="Arial" panose="020B0604020202020204" pitchFamily="34" charset="0"/>
              <a:buChar char="•"/>
            </a:pPr>
            <a:r>
              <a:rPr lang="cs-CZ" sz="1700" b="1" dirty="0" smtClean="0"/>
              <a:t>Zahájení programu</a:t>
            </a:r>
            <a:endParaRPr lang="cs-CZ" sz="1700" b="1" dirty="0"/>
          </a:p>
          <a:p>
            <a:pPr marL="840745" lvl="1" indent="-342900" algn="just">
              <a:buFont typeface="Courier New" panose="02070309020205020404" pitchFamily="49" charset="0"/>
              <a:buChar char="o"/>
            </a:pPr>
            <a:r>
              <a:rPr lang="cs-CZ" sz="1700" dirty="0" smtClean="0"/>
              <a:t>Vytvoření komunitního kruhu (rovné postavení, viditelnost jeden na druhého)</a:t>
            </a:r>
          </a:p>
          <a:p>
            <a:pPr marL="840745" lvl="1" indent="-342900" algn="just">
              <a:buFont typeface="Courier New" panose="02070309020205020404" pitchFamily="49" charset="0"/>
              <a:buChar char="o"/>
            </a:pPr>
            <a:r>
              <a:rPr lang="cs-CZ" sz="1700" dirty="0" smtClean="0"/>
              <a:t>Úvodní </a:t>
            </a:r>
            <a:r>
              <a:rPr lang="cs-CZ" sz="1700" dirty="0"/>
              <a:t>komunitní kruh, v němž každý z žáků odpovídá na otázku, která otevírá téma setkání</a:t>
            </a:r>
          </a:p>
          <a:p>
            <a:pPr marL="840745" lvl="1" indent="-342900" algn="just">
              <a:buFont typeface="Courier New" panose="02070309020205020404" pitchFamily="49" charset="0"/>
              <a:buChar char="o"/>
            </a:pPr>
            <a:r>
              <a:rPr lang="cs-CZ" sz="1700" dirty="0" smtClean="0"/>
              <a:t>Představení </a:t>
            </a:r>
            <a:r>
              <a:rPr lang="cs-CZ" sz="1700" dirty="0"/>
              <a:t>tématu a cíle setkání </a:t>
            </a:r>
          </a:p>
          <a:p>
            <a:pPr marL="840745" lvl="1" indent="-342900" algn="just">
              <a:buFont typeface="Courier New" panose="02070309020205020404" pitchFamily="49" charset="0"/>
              <a:buChar char="o"/>
            </a:pPr>
            <a:r>
              <a:rPr lang="cs-CZ" sz="1700" dirty="0" smtClean="0"/>
              <a:t>Představení </a:t>
            </a:r>
            <a:r>
              <a:rPr lang="cs-CZ" sz="1700" dirty="0"/>
              <a:t>organizace Prev-Centrum, </a:t>
            </a:r>
            <a:r>
              <a:rPr lang="cs-CZ" sz="1700" dirty="0" err="1"/>
              <a:t>z.ú</a:t>
            </a:r>
            <a:r>
              <a:rPr lang="cs-CZ" sz="1700" dirty="0"/>
              <a:t>.</a:t>
            </a:r>
          </a:p>
          <a:p>
            <a:pPr marL="840745" lvl="1" indent="-342900" algn="just">
              <a:buFont typeface="Courier New" panose="02070309020205020404" pitchFamily="49" charset="0"/>
              <a:buChar char="o"/>
            </a:pPr>
            <a:r>
              <a:rPr lang="cs-CZ" sz="1700" dirty="0" smtClean="0"/>
              <a:t>Účel </a:t>
            </a:r>
            <a:r>
              <a:rPr lang="cs-CZ" sz="1700" dirty="0"/>
              <a:t>a použití „krabičky na anonymní dotazy</a:t>
            </a:r>
            <a:r>
              <a:rPr lang="cs-CZ" sz="1700" dirty="0" smtClean="0"/>
              <a:t>“</a:t>
            </a:r>
            <a:endParaRPr lang="cs-CZ" sz="1700" dirty="0"/>
          </a:p>
          <a:p>
            <a:pPr marL="342900" indent="-342900" algn="just">
              <a:buFont typeface="Arial" panose="020B0604020202020204" pitchFamily="34" charset="0"/>
              <a:buChar char="•"/>
            </a:pPr>
            <a:endParaRPr lang="cs-CZ" sz="1000" dirty="0" smtClean="0"/>
          </a:p>
          <a:p>
            <a:pPr marL="342900" indent="-342900" algn="just">
              <a:buFont typeface="Arial" panose="020B0604020202020204" pitchFamily="34" charset="0"/>
              <a:buChar char="•"/>
            </a:pPr>
            <a:r>
              <a:rPr lang="cs-CZ" sz="1700" b="1" dirty="0" smtClean="0"/>
              <a:t>Hlavní </a:t>
            </a:r>
            <a:r>
              <a:rPr lang="cs-CZ" sz="1700" b="1" dirty="0"/>
              <a:t>část programu</a:t>
            </a:r>
          </a:p>
          <a:p>
            <a:pPr marL="840745" lvl="1" indent="-342900" algn="just">
              <a:buFont typeface="Courier New" panose="02070309020205020404" pitchFamily="49" charset="0"/>
              <a:buChar char="o"/>
            </a:pPr>
            <a:r>
              <a:rPr lang="cs-CZ" sz="1700" dirty="0" smtClean="0"/>
              <a:t>Interaktivní </a:t>
            </a:r>
            <a:r>
              <a:rPr lang="cs-CZ" sz="1700" dirty="0"/>
              <a:t>techniky a diskuze, jimiž se zpracovává dané </a:t>
            </a:r>
            <a:r>
              <a:rPr lang="cs-CZ" sz="1700" dirty="0" smtClean="0"/>
              <a:t>téma (nezbytná je reflexe techniky)</a:t>
            </a:r>
            <a:endParaRPr lang="cs-CZ" sz="1700" dirty="0"/>
          </a:p>
          <a:p>
            <a:pPr marL="840745" lvl="1" indent="-342900" algn="just">
              <a:buFont typeface="Courier New" panose="02070309020205020404" pitchFamily="49" charset="0"/>
              <a:buChar char="o"/>
            </a:pPr>
            <a:r>
              <a:rPr lang="cs-CZ" sz="1700" dirty="0" smtClean="0"/>
              <a:t>Aktivační </a:t>
            </a:r>
            <a:r>
              <a:rPr lang="cs-CZ" sz="1700" dirty="0"/>
              <a:t>techniky zaměřené zejména na rozvoj spolupráce a komunikace ve třídě, zároveň ale související s tématem programu</a:t>
            </a:r>
          </a:p>
          <a:p>
            <a:pPr marL="342900" indent="-342900" algn="just">
              <a:buFont typeface="Arial" panose="020B0604020202020204" pitchFamily="34" charset="0"/>
              <a:buChar char="•"/>
            </a:pPr>
            <a:endParaRPr lang="cs-CZ" sz="1000" dirty="0" smtClean="0"/>
          </a:p>
          <a:p>
            <a:pPr marL="342900" indent="-342900" algn="just">
              <a:buFont typeface="Arial" panose="020B0604020202020204" pitchFamily="34" charset="0"/>
              <a:buChar char="•"/>
            </a:pPr>
            <a:r>
              <a:rPr lang="cs-CZ" sz="1700" b="1" dirty="0" smtClean="0"/>
              <a:t>Dotazy </a:t>
            </a:r>
            <a:r>
              <a:rPr lang="cs-CZ" sz="1700" b="1" dirty="0"/>
              <a:t>žáků</a:t>
            </a:r>
          </a:p>
          <a:p>
            <a:pPr marL="840745" lvl="1" indent="-342900" algn="just">
              <a:buFont typeface="Courier New" panose="02070309020205020404" pitchFamily="49" charset="0"/>
              <a:buChar char="o"/>
            </a:pPr>
            <a:r>
              <a:rPr lang="cs-CZ" sz="1700" dirty="0" smtClean="0"/>
              <a:t>V </a:t>
            </a:r>
            <a:r>
              <a:rPr lang="cs-CZ" sz="1700" dirty="0"/>
              <a:t>průběhu programu mají žáci možnost vhodit své dotazy týkající se tématu (nebo jiné) do krabičky na anonymní dotazy. Na závěr každého setkání se lektoři věnují těmto dotazům. Lektoři odpovídají žákům na jejich dotazy a vedou s nimi na dané téma diskuzi.</a:t>
            </a:r>
          </a:p>
          <a:p>
            <a:pPr marL="342900" indent="-342900" algn="just">
              <a:buFont typeface="Arial" panose="020B0604020202020204" pitchFamily="34" charset="0"/>
              <a:buChar char="•"/>
            </a:pPr>
            <a:endParaRPr lang="cs-CZ" sz="1000" dirty="0" smtClean="0"/>
          </a:p>
          <a:p>
            <a:pPr marL="342900" indent="-342900" algn="just">
              <a:buFont typeface="Arial" panose="020B0604020202020204" pitchFamily="34" charset="0"/>
              <a:buChar char="•"/>
            </a:pPr>
            <a:r>
              <a:rPr lang="cs-CZ" sz="1700" b="1" dirty="0" smtClean="0"/>
              <a:t>Závěr programu</a:t>
            </a:r>
          </a:p>
          <a:p>
            <a:pPr marL="840745" lvl="1" indent="-342900" algn="just">
              <a:buFont typeface="Courier New" panose="02070309020205020404" pitchFamily="49" charset="0"/>
              <a:buChar char="o"/>
            </a:pPr>
            <a:r>
              <a:rPr lang="cs-CZ" sz="1700" dirty="0" smtClean="0"/>
              <a:t>Zhodnocení </a:t>
            </a:r>
            <a:r>
              <a:rPr lang="cs-CZ" sz="1700" dirty="0"/>
              <a:t>programu a reflexe žáků i </a:t>
            </a:r>
            <a:r>
              <a:rPr lang="cs-CZ" sz="1700" dirty="0" smtClean="0"/>
              <a:t>lektorů</a:t>
            </a:r>
          </a:p>
          <a:p>
            <a:pPr marL="342900" indent="-342900" algn="just">
              <a:buFont typeface="Arial" panose="020B0604020202020204" pitchFamily="34" charset="0"/>
              <a:buChar char="•"/>
            </a:pPr>
            <a:endParaRPr lang="cs-CZ" sz="1000" dirty="0" smtClean="0"/>
          </a:p>
          <a:p>
            <a:pPr marL="342900" indent="-342900" algn="just">
              <a:buFont typeface="Arial" panose="020B0604020202020204" pitchFamily="34" charset="0"/>
              <a:buChar char="•"/>
            </a:pPr>
            <a:r>
              <a:rPr lang="cs-CZ" sz="1700" b="1" dirty="0" smtClean="0"/>
              <a:t>Zpráva z programu</a:t>
            </a:r>
          </a:p>
          <a:p>
            <a:pPr marL="783595" lvl="1" indent="-285750" algn="just">
              <a:buFont typeface="Courier New" panose="02070309020205020404" pitchFamily="49" charset="0"/>
              <a:buChar char="o"/>
            </a:pPr>
            <a:r>
              <a:rPr lang="cs-CZ" sz="1700" dirty="0"/>
              <a:t>Z každého realizovaného </a:t>
            </a:r>
            <a:r>
              <a:rPr lang="cs-CZ" sz="1700" dirty="0" smtClean="0"/>
              <a:t>programu je zpracována zpráva, </a:t>
            </a:r>
            <a:r>
              <a:rPr lang="cs-CZ" sz="1700" dirty="0"/>
              <a:t>obsahující cíle programu, stručné shrnutí jeho průběhu a výstupy programu. Z jednotlivých zpráv </a:t>
            </a:r>
            <a:r>
              <a:rPr lang="cs-CZ" sz="1700" dirty="0" smtClean="0"/>
              <a:t>je následně zpracována závěrečná zpráva, jejíž vyhotovení je doručeno ŠMP a řediteli školy.</a:t>
            </a:r>
            <a:endParaRPr lang="cs-CZ" sz="1700" dirty="0"/>
          </a:p>
          <a:p>
            <a:pPr marL="342900" indent="-342900">
              <a:buFont typeface="Arial" panose="020B0604020202020204" pitchFamily="34" charset="0"/>
              <a:buChar char="•"/>
            </a:pPr>
            <a:endParaRPr lang="cs-CZ" sz="1100" dirty="0"/>
          </a:p>
          <a:p>
            <a:pPr marL="342900" indent="-342900">
              <a:buFont typeface="Arial" panose="020B0604020202020204" pitchFamily="34" charset="0"/>
              <a:buChar char="•"/>
            </a:pPr>
            <a:endParaRPr lang="cs-CZ" sz="1100" dirty="0"/>
          </a:p>
        </p:txBody>
      </p:sp>
      <p:cxnSp>
        <p:nvCxnSpPr>
          <p:cNvPr id="10" name="Straight Connector 9"/>
          <p:cNvCxnSpPr/>
          <p:nvPr/>
        </p:nvCxnSpPr>
        <p:spPr>
          <a:xfrm>
            <a:off x="666117" y="901082"/>
            <a:ext cx="9361168" cy="0"/>
          </a:xfrm>
          <a:prstGeom prst="line">
            <a:avLst/>
          </a:prstGeom>
          <a:ln>
            <a:solidFill>
              <a:schemeClr val="bg1">
                <a:alpha val="50000"/>
              </a:schemeClr>
            </a:solidFill>
            <a:prstDash val="sysDot"/>
          </a:ln>
          <a:effectLst/>
        </p:spPr>
        <p:style>
          <a:lnRef idx="1">
            <a:schemeClr val="accent1"/>
          </a:lnRef>
          <a:fillRef idx="0">
            <a:schemeClr val="accent1"/>
          </a:fillRef>
          <a:effectRef idx="0">
            <a:schemeClr val="accent1"/>
          </a:effectRef>
          <a:fontRef idx="minor">
            <a:schemeClr val="tx1"/>
          </a:fontRef>
        </p:style>
      </p:cxnSp>
      <p:sp>
        <p:nvSpPr>
          <p:cNvPr id="23" name="Nadpis 4"/>
          <p:cNvSpPr txBox="1">
            <a:spLocks/>
          </p:cNvSpPr>
          <p:nvPr/>
        </p:nvSpPr>
        <p:spPr>
          <a:xfrm>
            <a:off x="666116" y="0"/>
            <a:ext cx="9361169" cy="901082"/>
          </a:xfrm>
          <a:prstGeom prst="rect">
            <a:avLst/>
          </a:prstGeom>
          <a:gradFill>
            <a:gsLst>
              <a:gs pos="0">
                <a:srgbClr val="FFFF00"/>
              </a:gs>
              <a:gs pos="100000">
                <a:srgbClr val="FCDE04"/>
              </a:gs>
            </a:gsLst>
            <a:lin ang="0" scaled="0"/>
          </a:gradFill>
        </p:spPr>
        <p:txBody>
          <a:bodyPr vert="horz" lIns="432000" tIns="49785" rIns="99569" bIns="72000" rtlCol="0" anchor="ctr">
            <a:noAutofit/>
          </a:bodyPr>
          <a:lstStyle/>
          <a:p>
            <a:pPr>
              <a:spcBef>
                <a:spcPct val="0"/>
              </a:spcBef>
            </a:pPr>
            <a:r>
              <a:rPr lang="cs-CZ" sz="2400" b="1" dirty="0" smtClean="0">
                <a:ln w="3175">
                  <a:noFill/>
                </a:ln>
                <a:latin typeface="Trebuchet MS" panose="020B0703020202090204" pitchFamily="34" charset="0"/>
                <a:cs typeface="Arial" pitchFamily="34" charset="0"/>
              </a:rPr>
              <a:t>STRUKTURA PROGRAMU </a:t>
            </a:r>
            <a:r>
              <a:rPr lang="cs-CZ" sz="2400" b="1" dirty="0">
                <a:ln w="3175">
                  <a:noFill/>
                </a:ln>
                <a:latin typeface="Trebuchet MS" panose="020B0703020202090204" pitchFamily="34" charset="0"/>
                <a:cs typeface="Arial" pitchFamily="34" charset="0"/>
              </a:rPr>
              <a:t>VŠEOBECNÉ PRIMÁRNÍ </a:t>
            </a:r>
            <a:endParaRPr lang="cs-CZ" sz="2400" b="1" dirty="0" smtClean="0">
              <a:ln w="3175">
                <a:noFill/>
              </a:ln>
              <a:latin typeface="Trebuchet MS" panose="020B0703020202090204" pitchFamily="34" charset="0"/>
              <a:cs typeface="Arial" pitchFamily="34" charset="0"/>
            </a:endParaRPr>
          </a:p>
          <a:p>
            <a:pPr>
              <a:spcBef>
                <a:spcPct val="0"/>
              </a:spcBef>
            </a:pPr>
            <a:r>
              <a:rPr lang="cs-CZ" sz="2400" b="1" dirty="0" smtClean="0">
                <a:ln w="3175">
                  <a:noFill/>
                </a:ln>
                <a:latin typeface="Trebuchet MS" panose="020B0703020202090204" pitchFamily="34" charset="0"/>
                <a:cs typeface="Arial" pitchFamily="34" charset="0"/>
              </a:rPr>
              <a:t>PREVENCE RIZIKOVÉHO CHOVÁNÍ</a:t>
            </a:r>
            <a:endParaRPr lang="cs-CZ" sz="2400" b="1" dirty="0">
              <a:ln w="3175">
                <a:noFill/>
              </a:ln>
              <a:latin typeface="Trebuchet MS" panose="020B0703020202090204" pitchFamily="34" charset="0"/>
              <a:cs typeface="Arial" pitchFamily="34" charset="0"/>
            </a:endParaRPr>
          </a:p>
        </p:txBody>
      </p:sp>
      <p:sp>
        <p:nvSpPr>
          <p:cNvPr id="16" name="Nadpis 4"/>
          <p:cNvSpPr txBox="1">
            <a:spLocks/>
          </p:cNvSpPr>
          <p:nvPr/>
        </p:nvSpPr>
        <p:spPr>
          <a:xfrm>
            <a:off x="1010244" y="7021037"/>
            <a:ext cx="9361169" cy="540226"/>
          </a:xfrm>
          <a:prstGeom prst="rect">
            <a:avLst/>
          </a:prstGeom>
          <a:noFill/>
        </p:spPr>
        <p:txBody>
          <a:bodyPr vert="horz" lIns="0" tIns="49785" rIns="99569" bIns="49785" rtlCol="0" anchor="ctr">
            <a:noAutofit/>
          </a:bodyPr>
          <a:lstStyle/>
          <a:p>
            <a:r>
              <a:rPr lang="fr-FR" sz="1600" spc="100" baseline="30000" dirty="0">
                <a:ea typeface="+mj-ea"/>
                <a:cs typeface="Arial" pitchFamily="34" charset="0"/>
              </a:rPr>
              <a:t>Prev—Centrum z.</a:t>
            </a:r>
            <a:r>
              <a:rPr lang="cs-CZ" sz="1600" spc="100" baseline="30000" dirty="0">
                <a:ea typeface="+mj-ea"/>
                <a:cs typeface="Arial" pitchFamily="34" charset="0"/>
              </a:rPr>
              <a:t>ú</a:t>
            </a:r>
            <a:r>
              <a:rPr lang="fr-FR" sz="1600" spc="100" baseline="30000" dirty="0">
                <a:ea typeface="+mj-ea"/>
                <a:cs typeface="Arial" pitchFamily="34" charset="0"/>
              </a:rPr>
              <a:t>.</a:t>
            </a:r>
            <a:r>
              <a:rPr lang="cs-CZ" sz="1600" spc="100" baseline="30000" dirty="0">
                <a:ea typeface="+mj-ea"/>
                <a:cs typeface="Arial" pitchFamily="34" charset="0"/>
              </a:rPr>
              <a:t>,</a:t>
            </a:r>
            <a:r>
              <a:rPr lang="fr-FR" sz="1600" spc="100" baseline="30000" dirty="0">
                <a:ea typeface="+mj-ea"/>
                <a:cs typeface="Arial" pitchFamily="34" charset="0"/>
              </a:rPr>
              <a:t> </a:t>
            </a:r>
            <a:r>
              <a:rPr lang="cs-CZ" sz="1600" b="1" spc="100" baseline="30000" dirty="0">
                <a:ea typeface="+mj-ea"/>
                <a:cs typeface="Arial" pitchFamily="34" charset="0"/>
              </a:rPr>
              <a:t>PROGRAMY PRIMÁRNÍ PREVENCE</a:t>
            </a:r>
            <a:r>
              <a:rPr lang="fr-FR" sz="1600" spc="100" baseline="30000" dirty="0">
                <a:ea typeface="+mj-ea"/>
                <a:cs typeface="Arial" pitchFamily="34" charset="0"/>
              </a:rPr>
              <a:t>  tel: 2</a:t>
            </a:r>
            <a:r>
              <a:rPr lang="cs-CZ" sz="1600" spc="100" baseline="30000" dirty="0">
                <a:ea typeface="+mj-ea"/>
                <a:cs typeface="Arial" pitchFamily="34" charset="0"/>
              </a:rPr>
              <a:t>42</a:t>
            </a:r>
            <a:r>
              <a:rPr lang="fr-FR" sz="1600" spc="100" baseline="30000" dirty="0">
                <a:ea typeface="+mj-ea"/>
                <a:cs typeface="Arial" pitchFamily="34" charset="0"/>
              </a:rPr>
              <a:t> </a:t>
            </a:r>
            <a:r>
              <a:rPr lang="cs-CZ" sz="1600" spc="100" baseline="30000" dirty="0">
                <a:ea typeface="+mj-ea"/>
                <a:cs typeface="Arial" pitchFamily="34" charset="0"/>
              </a:rPr>
              <a:t>498</a:t>
            </a:r>
            <a:r>
              <a:rPr lang="fr-FR" sz="1600" spc="100" baseline="30000" dirty="0">
                <a:ea typeface="+mj-ea"/>
                <a:cs typeface="Arial" pitchFamily="34" charset="0"/>
              </a:rPr>
              <a:t> </a:t>
            </a:r>
            <a:r>
              <a:rPr lang="cs-CZ" sz="1600" spc="100" baseline="30000" dirty="0">
                <a:ea typeface="+mj-ea"/>
                <a:cs typeface="Arial" pitchFamily="34" charset="0"/>
              </a:rPr>
              <a:t>335</a:t>
            </a:r>
            <a:r>
              <a:rPr lang="fr-FR" sz="1600" spc="100" baseline="30000" dirty="0">
                <a:ea typeface="+mj-ea"/>
                <a:cs typeface="Arial" pitchFamily="34" charset="0"/>
              </a:rPr>
              <a:t> / 77</a:t>
            </a:r>
            <a:r>
              <a:rPr lang="cs-CZ" sz="1600" spc="100" baseline="30000" dirty="0">
                <a:ea typeface="+mj-ea"/>
                <a:cs typeface="Arial" pitchFamily="34" charset="0"/>
              </a:rPr>
              <a:t>6</a:t>
            </a:r>
            <a:r>
              <a:rPr lang="fr-FR" sz="1600" spc="100" baseline="30000" dirty="0">
                <a:ea typeface="+mj-ea"/>
                <a:cs typeface="Arial" pitchFamily="34" charset="0"/>
              </a:rPr>
              <a:t> </a:t>
            </a:r>
            <a:r>
              <a:rPr lang="cs-CZ" sz="1600" spc="100" baseline="30000" dirty="0">
                <a:ea typeface="+mj-ea"/>
                <a:cs typeface="Arial" pitchFamily="34" charset="0"/>
              </a:rPr>
              <a:t>619</a:t>
            </a:r>
            <a:r>
              <a:rPr lang="fr-FR" sz="1600" spc="100" baseline="30000" dirty="0">
                <a:ea typeface="+mj-ea"/>
                <a:cs typeface="Arial" pitchFamily="34" charset="0"/>
              </a:rPr>
              <a:t> </a:t>
            </a:r>
            <a:r>
              <a:rPr lang="cs-CZ" sz="1600" spc="100" baseline="30000" dirty="0">
                <a:ea typeface="+mj-ea"/>
                <a:cs typeface="Arial" pitchFamily="34" charset="0"/>
              </a:rPr>
              <a:t>505</a:t>
            </a:r>
            <a:r>
              <a:rPr lang="fr-FR" sz="1600" spc="100" baseline="30000" dirty="0">
                <a:ea typeface="+mj-ea"/>
                <a:cs typeface="Arial" pitchFamily="34" charset="0"/>
              </a:rPr>
              <a:t> / email: p</a:t>
            </a:r>
            <a:r>
              <a:rPr lang="cs-CZ" sz="1600" spc="100" baseline="30000" dirty="0">
                <a:ea typeface="+mj-ea"/>
                <a:cs typeface="Arial" pitchFamily="34" charset="0"/>
              </a:rPr>
              <a:t>revence</a:t>
            </a:r>
            <a:r>
              <a:rPr lang="fr-FR" sz="1600" spc="100" baseline="30000" dirty="0">
                <a:ea typeface="+mj-ea"/>
                <a:cs typeface="Arial" pitchFamily="34" charset="0"/>
              </a:rPr>
              <a:t>@prevcentrum.cz / www.prevcentrum.cz</a:t>
            </a:r>
          </a:p>
        </p:txBody>
      </p:sp>
      <p:sp>
        <p:nvSpPr>
          <p:cNvPr id="8" name="Nadpis 4">
            <a:extLst>
              <a:ext uri="{FF2B5EF4-FFF2-40B4-BE49-F238E27FC236}">
                <a16:creationId xmlns:a16="http://schemas.microsoft.com/office/drawing/2014/main" id="{2A6C5E48-9432-7443-96AA-A7B7187AE27D}"/>
              </a:ext>
            </a:extLst>
          </p:cNvPr>
          <p:cNvSpPr txBox="1">
            <a:spLocks/>
          </p:cNvSpPr>
          <p:nvPr/>
        </p:nvSpPr>
        <p:spPr>
          <a:xfrm>
            <a:off x="8937522" y="0"/>
            <a:ext cx="1089763" cy="901082"/>
          </a:xfrm>
          <a:prstGeom prst="rect">
            <a:avLst/>
          </a:prstGeom>
          <a:solidFill>
            <a:schemeClr val="bg1">
              <a:lumMod val="95000"/>
            </a:schemeClr>
          </a:solidFill>
        </p:spPr>
        <p:txBody>
          <a:bodyPr vert="horz" lIns="0" tIns="0" rIns="0" bIns="0" rtlCol="0" anchor="ctr">
            <a:noAutofit/>
          </a:bodyPr>
          <a:lstStyle/>
          <a:p>
            <a:pPr algn="ctr">
              <a:spcBef>
                <a:spcPct val="0"/>
              </a:spcBef>
            </a:pPr>
            <a:fld id="{B570C988-A3A5-46B9-AE23-9A11B7B20A32}" type="slidenum">
              <a:rPr lang="cs-CZ" sz="1400" smtClean="0">
                <a:ln w="3175">
                  <a:noFill/>
                </a:ln>
                <a:latin typeface="Trebuchet MS" panose="020B0603020202020204" pitchFamily="34" charset="0"/>
                <a:ea typeface="+mj-ea"/>
                <a:cs typeface="Arial" pitchFamily="34" charset="0"/>
              </a:rPr>
              <a:t>19</a:t>
            </a:fld>
            <a:endParaRPr lang="cs-CZ" sz="1400" dirty="0">
              <a:ln w="3175">
                <a:noFill/>
              </a:ln>
              <a:latin typeface="Trebuchet MS" panose="020B0603020202020204" pitchFamily="34" charset="0"/>
              <a:ea typeface="+mj-ea"/>
              <a:cs typeface="Arial" pitchFamily="34" charset="0"/>
            </a:endParaRPr>
          </a:p>
        </p:txBody>
      </p:sp>
    </p:spTree>
    <p:extLst>
      <p:ext uri="{BB962C8B-B14F-4D97-AF65-F5344CB8AC3E}">
        <p14:creationId xmlns:p14="http://schemas.microsoft.com/office/powerpoint/2010/main" val="31904254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FFFF00"/>
            </a:gs>
            <a:gs pos="100000">
              <a:srgbClr val="FCDE04"/>
            </a:gs>
          </a:gsLst>
          <a:lin ang="5400000" scaled="0"/>
        </a:gradFill>
        <a:effectLst/>
      </p:bgPr>
    </p:bg>
    <p:spTree>
      <p:nvGrpSpPr>
        <p:cNvPr id="1" name=""/>
        <p:cNvGrpSpPr/>
        <p:nvPr/>
      </p:nvGrpSpPr>
      <p:grpSpPr>
        <a:xfrm>
          <a:off x="0" y="0"/>
          <a:ext cx="0" cy="0"/>
          <a:chOff x="0" y="0"/>
          <a:chExt cx="0" cy="0"/>
        </a:xfrm>
      </p:grpSpPr>
      <p:pic>
        <p:nvPicPr>
          <p:cNvPr id="2" name="Obráze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0" y="631"/>
            <a:ext cx="10693741" cy="7560000"/>
          </a:xfrm>
          <a:prstGeom prst="rect">
            <a:avLst/>
          </a:prstGeom>
        </p:spPr>
      </p:pic>
      <p:sp>
        <p:nvSpPr>
          <p:cNvPr id="7" name="Nadpis 4"/>
          <p:cNvSpPr txBox="1">
            <a:spLocks/>
          </p:cNvSpPr>
          <p:nvPr/>
        </p:nvSpPr>
        <p:spPr>
          <a:xfrm>
            <a:off x="1010244" y="7021037"/>
            <a:ext cx="9361169" cy="540226"/>
          </a:xfrm>
          <a:prstGeom prst="rect">
            <a:avLst/>
          </a:prstGeom>
          <a:noFill/>
        </p:spPr>
        <p:txBody>
          <a:bodyPr vert="horz" lIns="0" tIns="49785" rIns="99569" bIns="49785" rtlCol="0" anchor="ctr">
            <a:noAutofit/>
          </a:bodyPr>
          <a:lstStyle/>
          <a:p>
            <a:r>
              <a:rPr lang="fr-FR" sz="1600" spc="100" baseline="30000" dirty="0">
                <a:ea typeface="+mj-ea"/>
                <a:cs typeface="Arial" pitchFamily="34" charset="0"/>
              </a:rPr>
              <a:t>Prev—Centrum z.</a:t>
            </a:r>
            <a:r>
              <a:rPr lang="cs-CZ" sz="1600" spc="100" baseline="30000" dirty="0">
                <a:ea typeface="+mj-ea"/>
                <a:cs typeface="Arial" pitchFamily="34" charset="0"/>
              </a:rPr>
              <a:t>ú</a:t>
            </a:r>
            <a:r>
              <a:rPr lang="fr-FR" sz="1600" spc="100" baseline="30000" dirty="0">
                <a:ea typeface="+mj-ea"/>
                <a:cs typeface="Arial" pitchFamily="34" charset="0"/>
              </a:rPr>
              <a:t>.</a:t>
            </a:r>
            <a:r>
              <a:rPr lang="cs-CZ" sz="1600" spc="100" baseline="30000" dirty="0">
                <a:ea typeface="+mj-ea"/>
                <a:cs typeface="Arial" pitchFamily="34" charset="0"/>
              </a:rPr>
              <a:t>,</a:t>
            </a:r>
            <a:r>
              <a:rPr lang="cs-CZ" sz="1600" spc="100" dirty="0">
                <a:ea typeface="+mj-ea"/>
                <a:cs typeface="Arial" pitchFamily="34" charset="0"/>
              </a:rPr>
              <a:t> </a:t>
            </a:r>
            <a:r>
              <a:rPr lang="cs-CZ" sz="1600" b="1" spc="100" baseline="30000" dirty="0">
                <a:ea typeface="+mj-ea"/>
                <a:cs typeface="Arial" pitchFamily="34" charset="0"/>
              </a:rPr>
              <a:t>PROGRAMY PRIMÁRNÍ PREVENCE</a:t>
            </a:r>
            <a:r>
              <a:rPr lang="fr-FR" sz="1600" spc="100" baseline="30000" dirty="0">
                <a:ea typeface="+mj-ea"/>
                <a:cs typeface="Arial" pitchFamily="34" charset="0"/>
              </a:rPr>
              <a:t> tel: 2</a:t>
            </a:r>
            <a:r>
              <a:rPr lang="cs-CZ" sz="1600" spc="100" baseline="30000" dirty="0">
                <a:ea typeface="+mj-ea"/>
                <a:cs typeface="Arial" pitchFamily="34" charset="0"/>
              </a:rPr>
              <a:t>42</a:t>
            </a:r>
            <a:r>
              <a:rPr lang="fr-FR" sz="1600" spc="100" baseline="30000" dirty="0">
                <a:ea typeface="+mj-ea"/>
                <a:cs typeface="Arial" pitchFamily="34" charset="0"/>
              </a:rPr>
              <a:t> </a:t>
            </a:r>
            <a:r>
              <a:rPr lang="cs-CZ" sz="1600" spc="100" baseline="30000" dirty="0">
                <a:ea typeface="+mj-ea"/>
                <a:cs typeface="Arial" pitchFamily="34" charset="0"/>
              </a:rPr>
              <a:t>498</a:t>
            </a:r>
            <a:r>
              <a:rPr lang="fr-FR" sz="1600" spc="100" baseline="30000" dirty="0">
                <a:ea typeface="+mj-ea"/>
                <a:cs typeface="Arial" pitchFamily="34" charset="0"/>
              </a:rPr>
              <a:t> </a:t>
            </a:r>
            <a:r>
              <a:rPr lang="cs-CZ" sz="1600" spc="100" baseline="30000" dirty="0">
                <a:ea typeface="+mj-ea"/>
                <a:cs typeface="Arial" pitchFamily="34" charset="0"/>
              </a:rPr>
              <a:t>335</a:t>
            </a:r>
            <a:r>
              <a:rPr lang="fr-FR" sz="1600" spc="100" baseline="30000" dirty="0">
                <a:ea typeface="+mj-ea"/>
                <a:cs typeface="Arial" pitchFamily="34" charset="0"/>
              </a:rPr>
              <a:t> / </a:t>
            </a:r>
            <a:r>
              <a:rPr lang="cs-CZ" sz="1600" spc="100" baseline="30000" dirty="0">
                <a:ea typeface="+mj-ea"/>
                <a:cs typeface="Arial" pitchFamily="34" charset="0"/>
              </a:rPr>
              <a:t>776 619 505</a:t>
            </a:r>
            <a:r>
              <a:rPr lang="fr-FR" sz="1600" spc="100" baseline="30000" dirty="0">
                <a:ea typeface="+mj-ea"/>
                <a:cs typeface="Arial" pitchFamily="34" charset="0"/>
              </a:rPr>
              <a:t>/ email: p</a:t>
            </a:r>
            <a:r>
              <a:rPr lang="cs-CZ" sz="1600" spc="100" baseline="30000" dirty="0">
                <a:ea typeface="+mj-ea"/>
                <a:cs typeface="Arial" pitchFamily="34" charset="0"/>
              </a:rPr>
              <a:t>revence</a:t>
            </a:r>
            <a:r>
              <a:rPr lang="fr-FR" sz="1600" spc="100" baseline="30000" dirty="0">
                <a:ea typeface="+mj-ea"/>
                <a:cs typeface="Arial" pitchFamily="34" charset="0"/>
              </a:rPr>
              <a:t>@prevcentrum.cz / www.prevcentrum.cz</a:t>
            </a:r>
          </a:p>
        </p:txBody>
      </p:sp>
      <p:sp>
        <p:nvSpPr>
          <p:cNvPr id="10" name="Nadpis 4"/>
          <p:cNvSpPr txBox="1">
            <a:spLocks/>
          </p:cNvSpPr>
          <p:nvPr/>
        </p:nvSpPr>
        <p:spPr>
          <a:xfrm>
            <a:off x="794154" y="1109118"/>
            <a:ext cx="7509063" cy="5178406"/>
          </a:xfrm>
          <a:prstGeom prst="rect">
            <a:avLst/>
          </a:prstGeom>
          <a:ln>
            <a:noFill/>
          </a:ln>
        </p:spPr>
        <p:txBody>
          <a:bodyPr vert="horz" lIns="99569" tIns="49785" rIns="99569" bIns="49785" rtlCol="0" anchor="ctr">
            <a:normAutofit/>
          </a:bodyPr>
          <a:lstStyle/>
          <a:p>
            <a:r>
              <a:rPr lang="cs-CZ" sz="2800" dirty="0"/>
              <a:t>Prev-Centrum, z.ú.</a:t>
            </a:r>
          </a:p>
          <a:p>
            <a:r>
              <a:rPr lang="cs-CZ" sz="2800" spc="600" dirty="0">
                <a:cs typeface="Arial" pitchFamily="34" charset="0"/>
              </a:rPr>
              <a:t>Programy primární prevence</a:t>
            </a:r>
          </a:p>
          <a:p>
            <a:endParaRPr lang="cs-CZ" sz="800" spc="600" dirty="0">
              <a:cs typeface="Arial" pitchFamily="34" charset="0"/>
            </a:endParaRPr>
          </a:p>
          <a:p>
            <a:pPr>
              <a:spcBef>
                <a:spcPct val="0"/>
              </a:spcBef>
            </a:pPr>
            <a:endParaRPr lang="cs-CZ" sz="600" b="1" spc="600" dirty="0">
              <a:cs typeface="Arial" pitchFamily="34" charset="0"/>
            </a:endParaRPr>
          </a:p>
          <a:p>
            <a:pPr>
              <a:spcBef>
                <a:spcPct val="0"/>
              </a:spcBef>
            </a:pPr>
            <a:r>
              <a:rPr lang="cs-CZ" sz="3400" b="1" spc="600" dirty="0" smtClean="0">
                <a:cs typeface="Arial" pitchFamily="34" charset="0"/>
              </a:rPr>
              <a:t>Všeobecná primární </a:t>
            </a:r>
            <a:r>
              <a:rPr lang="cs-CZ" sz="3400" b="1" spc="600" dirty="0">
                <a:cs typeface="Arial" pitchFamily="34" charset="0"/>
              </a:rPr>
              <a:t>prevence rizikového chování na 1. a 2. stupni základních škol a na středních školách</a:t>
            </a:r>
          </a:p>
          <a:p>
            <a:pPr>
              <a:spcBef>
                <a:spcPct val="0"/>
              </a:spcBef>
            </a:pPr>
            <a:r>
              <a:rPr lang="cs-CZ" sz="2400" b="1" spc="600" dirty="0">
                <a:cs typeface="Arial" pitchFamily="34" charset="0"/>
              </a:rPr>
              <a:t>(vývoj, současnost, příklad dobré praxe, vize)</a:t>
            </a:r>
          </a:p>
          <a:p>
            <a:pPr>
              <a:spcBef>
                <a:spcPct val="0"/>
              </a:spcBef>
            </a:pPr>
            <a:endParaRPr lang="cs-CZ" sz="1600" b="1" spc="600" dirty="0">
              <a:cs typeface="Arial" pitchFamily="34" charset="0"/>
            </a:endParaRPr>
          </a:p>
          <a:p>
            <a:pPr>
              <a:spcBef>
                <a:spcPct val="0"/>
              </a:spcBef>
            </a:pPr>
            <a:r>
              <a:rPr lang="cs-CZ" sz="2400" spc="600" dirty="0">
                <a:cs typeface="Arial" pitchFamily="34" charset="0"/>
              </a:rPr>
              <a:t>Mgr. Michaela Slaná</a:t>
            </a:r>
          </a:p>
          <a:p>
            <a:pPr>
              <a:spcBef>
                <a:spcPct val="0"/>
              </a:spcBef>
            </a:pPr>
            <a:endParaRPr lang="cs-CZ" sz="1600" b="1" i="1" spc="600" dirty="0">
              <a:cs typeface="Arial" pitchFamily="34" charset="0"/>
            </a:endParaRPr>
          </a:p>
        </p:txBody>
      </p:sp>
      <p:pic>
        <p:nvPicPr>
          <p:cNvPr id="9" name="Obrázek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78071" y="6287524"/>
            <a:ext cx="2793342" cy="612825"/>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666117" y="994957"/>
            <a:ext cx="9361168" cy="5932204"/>
          </a:xfrm>
          <a:prstGeom prst="rect">
            <a:avLst/>
          </a:prstGeom>
          <a:noFill/>
        </p:spPr>
        <p:txBody>
          <a:bodyPr wrap="square" rIns="360000" numCol="1" spcCol="360000" rtlCol="0" anchor="t">
            <a:noAutofit/>
          </a:bodyPr>
          <a:lstStyle/>
          <a:p>
            <a:pPr marL="285750" indent="-285750" algn="just">
              <a:buFont typeface="Arial" panose="020B0604020202020204" pitchFamily="34" charset="0"/>
              <a:buChar char="•"/>
            </a:pPr>
            <a:endParaRPr lang="cs-CZ" sz="1600" dirty="0">
              <a:solidFill>
                <a:srgbClr val="FF0000"/>
              </a:solidFill>
            </a:endParaRPr>
          </a:p>
        </p:txBody>
      </p:sp>
      <p:cxnSp>
        <p:nvCxnSpPr>
          <p:cNvPr id="10" name="Straight Connector 9"/>
          <p:cNvCxnSpPr/>
          <p:nvPr/>
        </p:nvCxnSpPr>
        <p:spPr>
          <a:xfrm>
            <a:off x="666117" y="901082"/>
            <a:ext cx="9361168" cy="0"/>
          </a:xfrm>
          <a:prstGeom prst="line">
            <a:avLst/>
          </a:prstGeom>
          <a:ln>
            <a:solidFill>
              <a:schemeClr val="bg1">
                <a:alpha val="50000"/>
              </a:schemeClr>
            </a:solidFill>
            <a:prstDash val="sysDot"/>
          </a:ln>
          <a:effectLst/>
        </p:spPr>
        <p:style>
          <a:lnRef idx="1">
            <a:schemeClr val="accent1"/>
          </a:lnRef>
          <a:fillRef idx="0">
            <a:schemeClr val="accent1"/>
          </a:fillRef>
          <a:effectRef idx="0">
            <a:schemeClr val="accent1"/>
          </a:effectRef>
          <a:fontRef idx="minor">
            <a:schemeClr val="tx1"/>
          </a:fontRef>
        </p:style>
      </p:cxnSp>
      <p:sp>
        <p:nvSpPr>
          <p:cNvPr id="23" name="Nadpis 4"/>
          <p:cNvSpPr txBox="1">
            <a:spLocks/>
          </p:cNvSpPr>
          <p:nvPr/>
        </p:nvSpPr>
        <p:spPr>
          <a:xfrm>
            <a:off x="666116" y="0"/>
            <a:ext cx="9361169" cy="901082"/>
          </a:xfrm>
          <a:prstGeom prst="rect">
            <a:avLst/>
          </a:prstGeom>
          <a:gradFill>
            <a:gsLst>
              <a:gs pos="0">
                <a:srgbClr val="FFFF00"/>
              </a:gs>
              <a:gs pos="100000">
                <a:srgbClr val="FCDE04"/>
              </a:gs>
            </a:gsLst>
            <a:lin ang="0" scaled="0"/>
          </a:gradFill>
        </p:spPr>
        <p:txBody>
          <a:bodyPr vert="horz" lIns="432000" tIns="49785" rIns="99569" bIns="72000" rtlCol="0" anchor="ctr">
            <a:noAutofit/>
          </a:bodyPr>
          <a:lstStyle/>
          <a:p>
            <a:pPr>
              <a:spcBef>
                <a:spcPct val="0"/>
              </a:spcBef>
            </a:pPr>
            <a:r>
              <a:rPr lang="cs-CZ" sz="2400" b="1" dirty="0" smtClean="0">
                <a:ln w="3175">
                  <a:noFill/>
                </a:ln>
                <a:latin typeface="Trebuchet MS" panose="020B0703020202090204" pitchFamily="34" charset="0"/>
                <a:cs typeface="Arial" pitchFamily="34" charset="0"/>
              </a:rPr>
              <a:t>FOTOGRAFIE JEDNÉ Z MOŽNÝCH FOREM ZPRACOVÁNÍ PRAVIDEL PROGRAMU</a:t>
            </a:r>
            <a:endParaRPr lang="cs-CZ" sz="2400" b="1" dirty="0">
              <a:ln w="3175">
                <a:noFill/>
              </a:ln>
              <a:latin typeface="Trebuchet MS" panose="020B0703020202090204" pitchFamily="34" charset="0"/>
              <a:cs typeface="Arial" pitchFamily="34" charset="0"/>
            </a:endParaRPr>
          </a:p>
        </p:txBody>
      </p:sp>
      <p:sp>
        <p:nvSpPr>
          <p:cNvPr id="16" name="Nadpis 4"/>
          <p:cNvSpPr txBox="1">
            <a:spLocks/>
          </p:cNvSpPr>
          <p:nvPr/>
        </p:nvSpPr>
        <p:spPr>
          <a:xfrm>
            <a:off x="1010244" y="7021037"/>
            <a:ext cx="9361169" cy="540226"/>
          </a:xfrm>
          <a:prstGeom prst="rect">
            <a:avLst/>
          </a:prstGeom>
          <a:noFill/>
        </p:spPr>
        <p:txBody>
          <a:bodyPr vert="horz" lIns="0" tIns="49785" rIns="99569" bIns="49785" rtlCol="0" anchor="ctr">
            <a:noAutofit/>
          </a:bodyPr>
          <a:lstStyle/>
          <a:p>
            <a:r>
              <a:rPr lang="fr-FR" sz="1600" spc="100" baseline="30000" dirty="0">
                <a:ea typeface="+mj-ea"/>
                <a:cs typeface="Arial" pitchFamily="34" charset="0"/>
              </a:rPr>
              <a:t>Prev—Centrum z.</a:t>
            </a:r>
            <a:r>
              <a:rPr lang="cs-CZ" sz="1600" spc="100" baseline="30000" dirty="0">
                <a:ea typeface="+mj-ea"/>
                <a:cs typeface="Arial" pitchFamily="34" charset="0"/>
              </a:rPr>
              <a:t>ú</a:t>
            </a:r>
            <a:r>
              <a:rPr lang="fr-FR" sz="1600" spc="100" baseline="30000" dirty="0">
                <a:ea typeface="+mj-ea"/>
                <a:cs typeface="Arial" pitchFamily="34" charset="0"/>
              </a:rPr>
              <a:t>.</a:t>
            </a:r>
            <a:r>
              <a:rPr lang="cs-CZ" sz="1600" spc="100" baseline="30000" dirty="0">
                <a:ea typeface="+mj-ea"/>
                <a:cs typeface="Arial" pitchFamily="34" charset="0"/>
              </a:rPr>
              <a:t>,</a:t>
            </a:r>
            <a:r>
              <a:rPr lang="fr-FR" sz="1600" spc="100" baseline="30000" dirty="0">
                <a:ea typeface="+mj-ea"/>
                <a:cs typeface="Arial" pitchFamily="34" charset="0"/>
              </a:rPr>
              <a:t> </a:t>
            </a:r>
            <a:r>
              <a:rPr lang="cs-CZ" sz="1600" b="1" spc="100" baseline="30000" dirty="0">
                <a:ea typeface="+mj-ea"/>
                <a:cs typeface="Arial" pitchFamily="34" charset="0"/>
              </a:rPr>
              <a:t>PROGRAMY PRIMÁRNÍ PREVENCE</a:t>
            </a:r>
            <a:r>
              <a:rPr lang="fr-FR" sz="1600" spc="100" baseline="30000" dirty="0">
                <a:ea typeface="+mj-ea"/>
                <a:cs typeface="Arial" pitchFamily="34" charset="0"/>
              </a:rPr>
              <a:t>  tel: 2</a:t>
            </a:r>
            <a:r>
              <a:rPr lang="cs-CZ" sz="1600" spc="100" baseline="30000" dirty="0">
                <a:ea typeface="+mj-ea"/>
                <a:cs typeface="Arial" pitchFamily="34" charset="0"/>
              </a:rPr>
              <a:t>42</a:t>
            </a:r>
            <a:r>
              <a:rPr lang="fr-FR" sz="1600" spc="100" baseline="30000" dirty="0">
                <a:ea typeface="+mj-ea"/>
                <a:cs typeface="Arial" pitchFamily="34" charset="0"/>
              </a:rPr>
              <a:t> </a:t>
            </a:r>
            <a:r>
              <a:rPr lang="cs-CZ" sz="1600" spc="100" baseline="30000" dirty="0">
                <a:ea typeface="+mj-ea"/>
                <a:cs typeface="Arial" pitchFamily="34" charset="0"/>
              </a:rPr>
              <a:t>498</a:t>
            </a:r>
            <a:r>
              <a:rPr lang="fr-FR" sz="1600" spc="100" baseline="30000" dirty="0">
                <a:ea typeface="+mj-ea"/>
                <a:cs typeface="Arial" pitchFamily="34" charset="0"/>
              </a:rPr>
              <a:t> </a:t>
            </a:r>
            <a:r>
              <a:rPr lang="cs-CZ" sz="1600" spc="100" baseline="30000" dirty="0">
                <a:ea typeface="+mj-ea"/>
                <a:cs typeface="Arial" pitchFamily="34" charset="0"/>
              </a:rPr>
              <a:t>335</a:t>
            </a:r>
            <a:r>
              <a:rPr lang="fr-FR" sz="1600" spc="100" baseline="30000" dirty="0">
                <a:ea typeface="+mj-ea"/>
                <a:cs typeface="Arial" pitchFamily="34" charset="0"/>
              </a:rPr>
              <a:t> / 77</a:t>
            </a:r>
            <a:r>
              <a:rPr lang="cs-CZ" sz="1600" spc="100" baseline="30000" dirty="0">
                <a:ea typeface="+mj-ea"/>
                <a:cs typeface="Arial" pitchFamily="34" charset="0"/>
              </a:rPr>
              <a:t>6</a:t>
            </a:r>
            <a:r>
              <a:rPr lang="fr-FR" sz="1600" spc="100" baseline="30000" dirty="0">
                <a:ea typeface="+mj-ea"/>
                <a:cs typeface="Arial" pitchFamily="34" charset="0"/>
              </a:rPr>
              <a:t> </a:t>
            </a:r>
            <a:r>
              <a:rPr lang="cs-CZ" sz="1600" spc="100" baseline="30000" dirty="0">
                <a:ea typeface="+mj-ea"/>
                <a:cs typeface="Arial" pitchFamily="34" charset="0"/>
              </a:rPr>
              <a:t>619</a:t>
            </a:r>
            <a:r>
              <a:rPr lang="fr-FR" sz="1600" spc="100" baseline="30000" dirty="0">
                <a:ea typeface="+mj-ea"/>
                <a:cs typeface="Arial" pitchFamily="34" charset="0"/>
              </a:rPr>
              <a:t> </a:t>
            </a:r>
            <a:r>
              <a:rPr lang="cs-CZ" sz="1600" spc="100" baseline="30000" dirty="0">
                <a:ea typeface="+mj-ea"/>
                <a:cs typeface="Arial" pitchFamily="34" charset="0"/>
              </a:rPr>
              <a:t>505</a:t>
            </a:r>
            <a:r>
              <a:rPr lang="fr-FR" sz="1600" spc="100" baseline="30000" dirty="0">
                <a:ea typeface="+mj-ea"/>
                <a:cs typeface="Arial" pitchFamily="34" charset="0"/>
              </a:rPr>
              <a:t> / email: p</a:t>
            </a:r>
            <a:r>
              <a:rPr lang="cs-CZ" sz="1600" spc="100" baseline="30000" dirty="0">
                <a:ea typeface="+mj-ea"/>
                <a:cs typeface="Arial" pitchFamily="34" charset="0"/>
              </a:rPr>
              <a:t>revence</a:t>
            </a:r>
            <a:r>
              <a:rPr lang="fr-FR" sz="1600" spc="100" baseline="30000" dirty="0">
                <a:ea typeface="+mj-ea"/>
                <a:cs typeface="Arial" pitchFamily="34" charset="0"/>
              </a:rPr>
              <a:t>@prevcentrum.cz / www.prevcentrum.cz</a:t>
            </a:r>
          </a:p>
        </p:txBody>
      </p:sp>
      <p:sp>
        <p:nvSpPr>
          <p:cNvPr id="8" name="Nadpis 4">
            <a:extLst>
              <a:ext uri="{FF2B5EF4-FFF2-40B4-BE49-F238E27FC236}">
                <a16:creationId xmlns:a16="http://schemas.microsoft.com/office/drawing/2014/main" id="{2A6C5E48-9432-7443-96AA-A7B7187AE27D}"/>
              </a:ext>
            </a:extLst>
          </p:cNvPr>
          <p:cNvSpPr txBox="1">
            <a:spLocks/>
          </p:cNvSpPr>
          <p:nvPr/>
        </p:nvSpPr>
        <p:spPr>
          <a:xfrm>
            <a:off x="8937522" y="0"/>
            <a:ext cx="1089763" cy="901082"/>
          </a:xfrm>
          <a:prstGeom prst="rect">
            <a:avLst/>
          </a:prstGeom>
          <a:solidFill>
            <a:schemeClr val="bg1">
              <a:lumMod val="95000"/>
            </a:schemeClr>
          </a:solidFill>
        </p:spPr>
        <p:txBody>
          <a:bodyPr vert="horz" lIns="0" tIns="0" rIns="0" bIns="0" rtlCol="0" anchor="ctr">
            <a:noAutofit/>
          </a:bodyPr>
          <a:lstStyle/>
          <a:p>
            <a:pPr algn="ctr">
              <a:spcBef>
                <a:spcPct val="0"/>
              </a:spcBef>
            </a:pPr>
            <a:fld id="{5466F2EF-A597-4F0E-BD43-1DE5FC013465}" type="slidenum">
              <a:rPr lang="cs-CZ" sz="1400" smtClean="0">
                <a:ln w="3175">
                  <a:noFill/>
                </a:ln>
                <a:latin typeface="Trebuchet MS" panose="020B0603020202020204" pitchFamily="34" charset="0"/>
                <a:ea typeface="+mj-ea"/>
                <a:cs typeface="Arial" pitchFamily="34" charset="0"/>
              </a:rPr>
              <a:t>20</a:t>
            </a:fld>
            <a:endParaRPr lang="cs-CZ" sz="1400" dirty="0">
              <a:ln w="3175">
                <a:noFill/>
              </a:ln>
              <a:latin typeface="Trebuchet MS" panose="020B0603020202020204" pitchFamily="34" charset="0"/>
              <a:ea typeface="+mj-ea"/>
              <a:cs typeface="Arial" pitchFamily="34" charset="0"/>
            </a:endParaRPr>
          </a:p>
        </p:txBody>
      </p:sp>
      <p:pic>
        <p:nvPicPr>
          <p:cNvPr id="2" name="Obráze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48387" y="994956"/>
            <a:ext cx="4263390" cy="5684520"/>
          </a:xfrm>
          <a:prstGeom prst="rect">
            <a:avLst/>
          </a:prstGeom>
        </p:spPr>
      </p:pic>
    </p:spTree>
    <p:extLst>
      <p:ext uri="{BB962C8B-B14F-4D97-AF65-F5344CB8AC3E}">
        <p14:creationId xmlns:p14="http://schemas.microsoft.com/office/powerpoint/2010/main" val="33606931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586105" y="994957"/>
            <a:ext cx="9361168" cy="5932204"/>
          </a:xfrm>
          <a:prstGeom prst="rect">
            <a:avLst/>
          </a:prstGeom>
          <a:noFill/>
        </p:spPr>
        <p:txBody>
          <a:bodyPr wrap="square" rIns="360000" numCol="1" spcCol="360000" rtlCol="0" anchor="t">
            <a:noAutofit/>
          </a:bodyPr>
          <a:lstStyle/>
          <a:p>
            <a:pPr marL="342900" indent="-342900" algn="just">
              <a:buFont typeface="Arial" panose="020B0604020202020204" pitchFamily="34" charset="0"/>
              <a:buChar char="•"/>
            </a:pPr>
            <a:r>
              <a:rPr lang="cs-CZ" sz="1400" dirty="0" smtClean="0"/>
              <a:t>Práce s žáky mladšího školního věku je specifická mírou hravosti a touhy po poznávání, žáci se do práce povětšinou pouštějí aktivně a s chutí. Využívané aktivity jsou hravé, jejich součástí je nezbytná diskuze, kterou je však nutné úměrně věku krátit či prokládat pohybovými prvky pro udržení pozornosti žáků.</a:t>
            </a:r>
          </a:p>
          <a:p>
            <a:pPr marL="342900" indent="-342900" algn="just">
              <a:buFont typeface="Arial" panose="020B0604020202020204" pitchFamily="34" charset="0"/>
              <a:buChar char="•"/>
            </a:pPr>
            <a:endParaRPr lang="cs-CZ" sz="600" dirty="0"/>
          </a:p>
          <a:p>
            <a:pPr marL="342900" indent="-342900" algn="just">
              <a:buFont typeface="Arial" panose="020B0604020202020204" pitchFamily="34" charset="0"/>
              <a:buChar char="•"/>
            </a:pPr>
            <a:r>
              <a:rPr lang="cs-CZ" sz="1400" dirty="0" smtClean="0"/>
              <a:t>Typickým jevem při programech realizovaných na 1. stupni ZŠ je riziko „rozmělnění“ diskuze, žáci velmi často mají potřebu sdělovat své zkušenosti ke každému tématu, o kterém se hovoří a je úkolem lektora diskuzi udržovat v hranicích tématu a citlivě časově ohraničovat.</a:t>
            </a:r>
          </a:p>
          <a:p>
            <a:pPr marL="342900" indent="-342900" algn="just">
              <a:buFont typeface="Arial" panose="020B0604020202020204" pitchFamily="34" charset="0"/>
              <a:buChar char="•"/>
            </a:pPr>
            <a:endParaRPr lang="cs-CZ" sz="600" dirty="0"/>
          </a:p>
          <a:p>
            <a:pPr marL="342900" indent="-342900" algn="just">
              <a:buFont typeface="Arial" panose="020B0604020202020204" pitchFamily="34" charset="0"/>
              <a:buChar char="•"/>
            </a:pPr>
            <a:r>
              <a:rPr lang="cs-CZ" sz="1400" dirty="0" smtClean="0"/>
              <a:t>Jazyk diskuzí je při práci s mladšími žáky nezbytné přizpůsobit věku a </a:t>
            </a:r>
            <a:r>
              <a:rPr lang="cs-CZ" sz="1400" dirty="0"/>
              <a:t>schopnostem žáků</a:t>
            </a:r>
            <a:r>
              <a:rPr lang="cs-CZ" sz="1400" dirty="0" smtClean="0"/>
              <a:t>, odborné výrazy je vhodné nahrazovat srozumitelnými a nezbytné je ujišťovat se, že žáci řečenému rozumějí.</a:t>
            </a:r>
          </a:p>
          <a:p>
            <a:pPr marL="342900" indent="-342900" algn="just">
              <a:buFont typeface="Arial" panose="020B0604020202020204" pitchFamily="34" charset="0"/>
              <a:buChar char="•"/>
            </a:pPr>
            <a:endParaRPr lang="cs-CZ" sz="600" dirty="0" smtClean="0"/>
          </a:p>
          <a:p>
            <a:pPr marL="342900" indent="-342900" algn="just">
              <a:buFont typeface="Arial" panose="020B0604020202020204" pitchFamily="34" charset="0"/>
              <a:buChar char="•"/>
            </a:pPr>
            <a:r>
              <a:rPr lang="cs-CZ" sz="1400" dirty="0" smtClean="0"/>
              <a:t>Jemná motorika žáků na 1. stupni ZŠ se, obzvláště v prvních dvou ročnících, stále vyvíjí. Tento drobný detail je vhodné mít na mysli při plánování aktivit a jejich časového ohraničení. V </a:t>
            </a:r>
            <a:r>
              <a:rPr lang="cs-CZ" sz="1400" dirty="0"/>
              <a:t>případě zařazení </a:t>
            </a:r>
            <a:r>
              <a:rPr lang="cs-CZ" sz="1400" dirty="0" smtClean="0"/>
              <a:t>aktivity náročnější na jemnou motoriku je </a:t>
            </a:r>
            <a:r>
              <a:rPr lang="cs-CZ" sz="1400" dirty="0"/>
              <a:t>třeba žáky nechat pracovat delší dobu, aby zadaný úkol měli možnost splnit</a:t>
            </a:r>
            <a:r>
              <a:rPr lang="cs-CZ" sz="1400" dirty="0" smtClean="0"/>
              <a:t>.</a:t>
            </a:r>
          </a:p>
          <a:p>
            <a:pPr marL="342900" indent="-342900" algn="just">
              <a:buFont typeface="Arial" panose="020B0604020202020204" pitchFamily="34" charset="0"/>
              <a:buChar char="•"/>
            </a:pPr>
            <a:endParaRPr lang="cs-CZ" sz="600" dirty="0"/>
          </a:p>
          <a:p>
            <a:pPr marL="342900" indent="-342900" algn="just">
              <a:buFont typeface="Arial" panose="020B0604020202020204" pitchFamily="34" charset="0"/>
              <a:buChar char="•"/>
            </a:pPr>
            <a:r>
              <a:rPr lang="cs-CZ" sz="1400" dirty="0" smtClean="0"/>
              <a:t>Ocenění žáků je nezbytnou součástí každého preventivního programu. Ocenění, které je pro žáky důležité, v tomto věku přichází od autority zvenčí. V rámci primární prevence je nezbytné oceňovat za práci třídu jako celek či menší skupinu, nikoli přílišně vyzdvihovat jednotlivce. Ocenění musí být cíleno na konkrétní chování či výsledek práce, nikoliv plytké a neurčité, vhodné je však posilovat schopnost žáků ocenit sebe samého i své spolužáky.  </a:t>
            </a:r>
          </a:p>
          <a:p>
            <a:pPr marL="342900" indent="-342900" algn="just">
              <a:buFont typeface="Arial" panose="020B0604020202020204" pitchFamily="34" charset="0"/>
              <a:buChar char="•"/>
            </a:pPr>
            <a:endParaRPr lang="cs-CZ" sz="600" dirty="0" smtClean="0"/>
          </a:p>
          <a:p>
            <a:pPr marL="342900" indent="-342900" algn="just">
              <a:buFont typeface="Arial" panose="020B0604020202020204" pitchFamily="34" charset="0"/>
              <a:buChar char="•"/>
            </a:pPr>
            <a:r>
              <a:rPr lang="cs-CZ" sz="1400" dirty="0" smtClean="0"/>
              <a:t>Množství kamarádů v předškolním věku, k nimž má dítě nediferenciovaný postoj, je v počátku školní docházky vystřídáno vznikem bližších přátelských vztahů a trvalejších skupin. Při preventivních programech lze tohoto faktu využít, interaktivní techniky by neměly cílit na posilování soutěživosti žáků mezi sebou, ale na tvorbu soudržného kolektivu, který je schopen úkoly řešit společně. </a:t>
            </a:r>
          </a:p>
          <a:p>
            <a:pPr marL="342900" indent="-342900" algn="just">
              <a:buFont typeface="Arial" panose="020B0604020202020204" pitchFamily="34" charset="0"/>
              <a:buChar char="•"/>
            </a:pPr>
            <a:endParaRPr lang="cs-CZ" sz="400" dirty="0" smtClean="0"/>
          </a:p>
          <a:p>
            <a:pPr marL="342900" indent="-342900" algn="just">
              <a:buFont typeface="Arial" panose="020B0604020202020204" pitchFamily="34" charset="0"/>
              <a:buChar char="•"/>
            </a:pPr>
            <a:r>
              <a:rPr lang="cs-CZ" sz="1400" dirty="0" smtClean="0"/>
              <a:t>Nezbytnou součástí práce s mladšími žáky je práce s emocemi. Cílem programů prevence může být mimo jiné pomoci žákům porozumět emocím sebe i druhých, umět je pojmenovat, vyjádřit a pracovat s nimi. Pro tento účel lze využít techniky imaginativní, relaxační, ale i příběhové. </a:t>
            </a:r>
            <a:endParaRPr lang="cs-CZ" sz="1400" dirty="0"/>
          </a:p>
          <a:p>
            <a:pPr marL="342900" indent="-342900" algn="just">
              <a:buFont typeface="Arial" panose="020B0604020202020204" pitchFamily="34" charset="0"/>
              <a:buChar char="•"/>
            </a:pPr>
            <a:endParaRPr lang="cs-CZ" sz="1400" dirty="0" smtClean="0"/>
          </a:p>
        </p:txBody>
      </p:sp>
      <p:cxnSp>
        <p:nvCxnSpPr>
          <p:cNvPr id="10" name="Straight Connector 9"/>
          <p:cNvCxnSpPr/>
          <p:nvPr/>
        </p:nvCxnSpPr>
        <p:spPr>
          <a:xfrm>
            <a:off x="666117" y="901082"/>
            <a:ext cx="9361168" cy="0"/>
          </a:xfrm>
          <a:prstGeom prst="line">
            <a:avLst/>
          </a:prstGeom>
          <a:ln>
            <a:solidFill>
              <a:schemeClr val="bg1">
                <a:alpha val="50000"/>
              </a:schemeClr>
            </a:solidFill>
            <a:prstDash val="sysDot"/>
          </a:ln>
          <a:effectLst/>
        </p:spPr>
        <p:style>
          <a:lnRef idx="1">
            <a:schemeClr val="accent1"/>
          </a:lnRef>
          <a:fillRef idx="0">
            <a:schemeClr val="accent1"/>
          </a:fillRef>
          <a:effectRef idx="0">
            <a:schemeClr val="accent1"/>
          </a:effectRef>
          <a:fontRef idx="minor">
            <a:schemeClr val="tx1"/>
          </a:fontRef>
        </p:style>
      </p:cxnSp>
      <p:sp>
        <p:nvSpPr>
          <p:cNvPr id="23" name="Nadpis 4"/>
          <p:cNvSpPr txBox="1">
            <a:spLocks/>
          </p:cNvSpPr>
          <p:nvPr/>
        </p:nvSpPr>
        <p:spPr>
          <a:xfrm>
            <a:off x="666116" y="0"/>
            <a:ext cx="9361169" cy="901082"/>
          </a:xfrm>
          <a:prstGeom prst="rect">
            <a:avLst/>
          </a:prstGeom>
          <a:gradFill>
            <a:gsLst>
              <a:gs pos="0">
                <a:srgbClr val="FFFF00"/>
              </a:gs>
              <a:gs pos="100000">
                <a:srgbClr val="FCDE04"/>
              </a:gs>
            </a:gsLst>
            <a:lin ang="0" scaled="0"/>
          </a:gradFill>
        </p:spPr>
        <p:txBody>
          <a:bodyPr vert="horz" lIns="432000" tIns="49785" rIns="99569" bIns="72000" rtlCol="0" anchor="ctr">
            <a:noAutofit/>
          </a:bodyPr>
          <a:lstStyle/>
          <a:p>
            <a:pPr>
              <a:spcBef>
                <a:spcPct val="0"/>
              </a:spcBef>
            </a:pPr>
            <a:r>
              <a:rPr lang="cs-CZ" sz="2400" b="1" dirty="0" smtClean="0">
                <a:ln w="3175">
                  <a:noFill/>
                </a:ln>
                <a:latin typeface="Trebuchet MS" panose="020B0703020202090204" pitchFamily="34" charset="0"/>
                <a:cs typeface="Arial" pitchFamily="34" charset="0"/>
              </a:rPr>
              <a:t>SPECIFIKA PRÁCE S MLADŠÍMI ŽÁKY</a:t>
            </a:r>
            <a:endParaRPr lang="cs-CZ" sz="2400" b="1" dirty="0">
              <a:ln w="3175">
                <a:noFill/>
              </a:ln>
              <a:latin typeface="Trebuchet MS" panose="020B0703020202090204" pitchFamily="34" charset="0"/>
              <a:cs typeface="Arial" pitchFamily="34" charset="0"/>
            </a:endParaRPr>
          </a:p>
        </p:txBody>
      </p:sp>
      <p:sp>
        <p:nvSpPr>
          <p:cNvPr id="16" name="Nadpis 4"/>
          <p:cNvSpPr txBox="1">
            <a:spLocks/>
          </p:cNvSpPr>
          <p:nvPr/>
        </p:nvSpPr>
        <p:spPr>
          <a:xfrm>
            <a:off x="1010244" y="7021037"/>
            <a:ext cx="9361169" cy="540226"/>
          </a:xfrm>
          <a:prstGeom prst="rect">
            <a:avLst/>
          </a:prstGeom>
          <a:noFill/>
        </p:spPr>
        <p:txBody>
          <a:bodyPr vert="horz" lIns="0" tIns="49785" rIns="99569" bIns="49785" rtlCol="0" anchor="ctr">
            <a:noAutofit/>
          </a:bodyPr>
          <a:lstStyle/>
          <a:p>
            <a:r>
              <a:rPr lang="fr-FR" sz="1600" spc="100" baseline="30000" dirty="0">
                <a:ea typeface="+mj-ea"/>
                <a:cs typeface="Arial" pitchFamily="34" charset="0"/>
              </a:rPr>
              <a:t>Prev—Centrum z.</a:t>
            </a:r>
            <a:r>
              <a:rPr lang="cs-CZ" sz="1600" spc="100" baseline="30000" dirty="0">
                <a:ea typeface="+mj-ea"/>
                <a:cs typeface="Arial" pitchFamily="34" charset="0"/>
              </a:rPr>
              <a:t>ú</a:t>
            </a:r>
            <a:r>
              <a:rPr lang="fr-FR" sz="1600" spc="100" baseline="30000" dirty="0">
                <a:ea typeface="+mj-ea"/>
                <a:cs typeface="Arial" pitchFamily="34" charset="0"/>
              </a:rPr>
              <a:t>.</a:t>
            </a:r>
            <a:r>
              <a:rPr lang="cs-CZ" sz="1600" spc="100" baseline="30000" dirty="0">
                <a:ea typeface="+mj-ea"/>
                <a:cs typeface="Arial" pitchFamily="34" charset="0"/>
              </a:rPr>
              <a:t>,</a:t>
            </a:r>
            <a:r>
              <a:rPr lang="fr-FR" sz="1600" spc="100" baseline="30000" dirty="0">
                <a:ea typeface="+mj-ea"/>
                <a:cs typeface="Arial" pitchFamily="34" charset="0"/>
              </a:rPr>
              <a:t> </a:t>
            </a:r>
            <a:r>
              <a:rPr lang="cs-CZ" sz="1600" b="1" spc="100" baseline="30000" dirty="0">
                <a:ea typeface="+mj-ea"/>
                <a:cs typeface="Arial" pitchFamily="34" charset="0"/>
              </a:rPr>
              <a:t>PROGRAMY PRIMÁRNÍ PREVENCE</a:t>
            </a:r>
            <a:r>
              <a:rPr lang="fr-FR" sz="1600" spc="100" baseline="30000" dirty="0">
                <a:ea typeface="+mj-ea"/>
                <a:cs typeface="Arial" pitchFamily="34" charset="0"/>
              </a:rPr>
              <a:t>  tel: 2</a:t>
            </a:r>
            <a:r>
              <a:rPr lang="cs-CZ" sz="1600" spc="100" baseline="30000" dirty="0">
                <a:ea typeface="+mj-ea"/>
                <a:cs typeface="Arial" pitchFamily="34" charset="0"/>
              </a:rPr>
              <a:t>42</a:t>
            </a:r>
            <a:r>
              <a:rPr lang="fr-FR" sz="1600" spc="100" baseline="30000" dirty="0">
                <a:ea typeface="+mj-ea"/>
                <a:cs typeface="Arial" pitchFamily="34" charset="0"/>
              </a:rPr>
              <a:t> </a:t>
            </a:r>
            <a:r>
              <a:rPr lang="cs-CZ" sz="1600" spc="100" baseline="30000" dirty="0">
                <a:ea typeface="+mj-ea"/>
                <a:cs typeface="Arial" pitchFamily="34" charset="0"/>
              </a:rPr>
              <a:t>498</a:t>
            </a:r>
            <a:r>
              <a:rPr lang="fr-FR" sz="1600" spc="100" baseline="30000" dirty="0">
                <a:ea typeface="+mj-ea"/>
                <a:cs typeface="Arial" pitchFamily="34" charset="0"/>
              </a:rPr>
              <a:t> </a:t>
            </a:r>
            <a:r>
              <a:rPr lang="cs-CZ" sz="1600" spc="100" baseline="30000" dirty="0">
                <a:ea typeface="+mj-ea"/>
                <a:cs typeface="Arial" pitchFamily="34" charset="0"/>
              </a:rPr>
              <a:t>335</a:t>
            </a:r>
            <a:r>
              <a:rPr lang="fr-FR" sz="1600" spc="100" baseline="30000" dirty="0">
                <a:ea typeface="+mj-ea"/>
                <a:cs typeface="Arial" pitchFamily="34" charset="0"/>
              </a:rPr>
              <a:t> / 77</a:t>
            </a:r>
            <a:r>
              <a:rPr lang="cs-CZ" sz="1600" spc="100" baseline="30000" dirty="0">
                <a:ea typeface="+mj-ea"/>
                <a:cs typeface="Arial" pitchFamily="34" charset="0"/>
              </a:rPr>
              <a:t>6</a:t>
            </a:r>
            <a:r>
              <a:rPr lang="fr-FR" sz="1600" spc="100" baseline="30000" dirty="0">
                <a:ea typeface="+mj-ea"/>
                <a:cs typeface="Arial" pitchFamily="34" charset="0"/>
              </a:rPr>
              <a:t> </a:t>
            </a:r>
            <a:r>
              <a:rPr lang="cs-CZ" sz="1600" spc="100" baseline="30000" dirty="0">
                <a:ea typeface="+mj-ea"/>
                <a:cs typeface="Arial" pitchFamily="34" charset="0"/>
              </a:rPr>
              <a:t>619</a:t>
            </a:r>
            <a:r>
              <a:rPr lang="fr-FR" sz="1600" spc="100" baseline="30000" dirty="0">
                <a:ea typeface="+mj-ea"/>
                <a:cs typeface="Arial" pitchFamily="34" charset="0"/>
              </a:rPr>
              <a:t> </a:t>
            </a:r>
            <a:r>
              <a:rPr lang="cs-CZ" sz="1600" spc="100" baseline="30000" dirty="0">
                <a:ea typeface="+mj-ea"/>
                <a:cs typeface="Arial" pitchFamily="34" charset="0"/>
              </a:rPr>
              <a:t>505</a:t>
            </a:r>
            <a:r>
              <a:rPr lang="fr-FR" sz="1600" spc="100" baseline="30000" dirty="0">
                <a:ea typeface="+mj-ea"/>
                <a:cs typeface="Arial" pitchFamily="34" charset="0"/>
              </a:rPr>
              <a:t> / email: p</a:t>
            </a:r>
            <a:r>
              <a:rPr lang="cs-CZ" sz="1600" spc="100" baseline="30000" dirty="0">
                <a:ea typeface="+mj-ea"/>
                <a:cs typeface="Arial" pitchFamily="34" charset="0"/>
              </a:rPr>
              <a:t>revence</a:t>
            </a:r>
            <a:r>
              <a:rPr lang="fr-FR" sz="1600" spc="100" baseline="30000" dirty="0">
                <a:ea typeface="+mj-ea"/>
                <a:cs typeface="Arial" pitchFamily="34" charset="0"/>
              </a:rPr>
              <a:t>@prevcentrum.cz / www.prevcentrum.cz</a:t>
            </a:r>
          </a:p>
        </p:txBody>
      </p:sp>
      <p:sp>
        <p:nvSpPr>
          <p:cNvPr id="8" name="Nadpis 4">
            <a:extLst>
              <a:ext uri="{FF2B5EF4-FFF2-40B4-BE49-F238E27FC236}">
                <a16:creationId xmlns:a16="http://schemas.microsoft.com/office/drawing/2014/main" id="{2A6C5E48-9432-7443-96AA-A7B7187AE27D}"/>
              </a:ext>
            </a:extLst>
          </p:cNvPr>
          <p:cNvSpPr txBox="1">
            <a:spLocks/>
          </p:cNvSpPr>
          <p:nvPr/>
        </p:nvSpPr>
        <p:spPr>
          <a:xfrm>
            <a:off x="8937522" y="0"/>
            <a:ext cx="1089763" cy="901082"/>
          </a:xfrm>
          <a:prstGeom prst="rect">
            <a:avLst/>
          </a:prstGeom>
          <a:solidFill>
            <a:schemeClr val="bg1">
              <a:lumMod val="95000"/>
            </a:schemeClr>
          </a:solidFill>
        </p:spPr>
        <p:txBody>
          <a:bodyPr vert="horz" lIns="0" tIns="0" rIns="0" bIns="0" rtlCol="0" anchor="ctr">
            <a:noAutofit/>
          </a:bodyPr>
          <a:lstStyle/>
          <a:p>
            <a:pPr algn="ctr">
              <a:spcBef>
                <a:spcPct val="0"/>
              </a:spcBef>
            </a:pPr>
            <a:fld id="{5466F2EF-A597-4F0E-BD43-1DE5FC013465}" type="slidenum">
              <a:rPr lang="cs-CZ" sz="1400" smtClean="0">
                <a:ln w="3175">
                  <a:noFill/>
                </a:ln>
                <a:latin typeface="Trebuchet MS" panose="020B0603020202020204" pitchFamily="34" charset="0"/>
                <a:ea typeface="+mj-ea"/>
                <a:cs typeface="Arial" pitchFamily="34" charset="0"/>
              </a:rPr>
              <a:t>21</a:t>
            </a:fld>
            <a:endParaRPr lang="cs-CZ" sz="1400" dirty="0">
              <a:ln w="3175">
                <a:noFill/>
              </a:ln>
              <a:latin typeface="Trebuchet MS" panose="020B0603020202020204" pitchFamily="34" charset="0"/>
              <a:ea typeface="+mj-ea"/>
              <a:cs typeface="Arial" pitchFamily="34" charset="0"/>
            </a:endParaRPr>
          </a:p>
        </p:txBody>
      </p:sp>
    </p:spTree>
    <p:extLst>
      <p:ext uri="{BB962C8B-B14F-4D97-AF65-F5344CB8AC3E}">
        <p14:creationId xmlns:p14="http://schemas.microsoft.com/office/powerpoint/2010/main" val="4459451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666116" y="994957"/>
            <a:ext cx="9361168" cy="5932204"/>
          </a:xfrm>
          <a:prstGeom prst="rect">
            <a:avLst/>
          </a:prstGeom>
          <a:noFill/>
        </p:spPr>
        <p:txBody>
          <a:bodyPr wrap="square" rIns="360000" numCol="1" spcCol="360000" rtlCol="0" anchor="t">
            <a:noAutofit/>
          </a:bodyPr>
          <a:lstStyle/>
          <a:p>
            <a:pPr marL="342900" lvl="0" indent="-342900" algn="just">
              <a:buFont typeface="Arial" panose="020B0604020202020204" pitchFamily="34" charset="0"/>
              <a:buChar char="•"/>
              <a:defRPr/>
            </a:pPr>
            <a:r>
              <a:rPr lang="cs-CZ" sz="1400" dirty="0"/>
              <a:t>Vzhledem k vývojovým změnám, které toto období doprovází, </a:t>
            </a:r>
            <a:r>
              <a:rPr lang="cs-CZ" sz="1400" dirty="0" smtClean="0"/>
              <a:t>je při realizaci programu nezbytné počítat </a:t>
            </a:r>
            <a:r>
              <a:rPr lang="cs-CZ" sz="1400" dirty="0"/>
              <a:t>s možností </a:t>
            </a:r>
            <a:r>
              <a:rPr lang="cs-CZ" sz="1400" dirty="0" smtClean="0"/>
              <a:t>odporu (aktivního i pasivního), nechutí </a:t>
            </a:r>
            <a:r>
              <a:rPr lang="cs-CZ" sz="1400" dirty="0"/>
              <a:t>zapojit se do připravených aktivit a diskuzí. Takový postoj se může objevit u jednotlivců, skupin i celého třídního kolektivu. S odporem dále pracujeme, diskutujeme o důvodech negativního postoje žáků a dáváme jim prostor k vyjádření se. </a:t>
            </a:r>
            <a:endParaRPr lang="cs-CZ" sz="1400" dirty="0" smtClean="0"/>
          </a:p>
          <a:p>
            <a:pPr marL="342900" lvl="0" indent="-342900" algn="just">
              <a:buFont typeface="Arial" panose="020B0604020202020204" pitchFamily="34" charset="0"/>
              <a:buChar char="•"/>
              <a:defRPr/>
            </a:pPr>
            <a:endParaRPr lang="cs-CZ" sz="400" dirty="0" smtClean="0"/>
          </a:p>
          <a:p>
            <a:pPr marL="342900" indent="-342900" algn="just">
              <a:buFont typeface="Arial" panose="020B0604020202020204" pitchFamily="34" charset="0"/>
              <a:buChar char="•"/>
              <a:defRPr/>
            </a:pPr>
            <a:r>
              <a:rPr lang="cs-CZ" sz="1400" dirty="0" smtClean="0"/>
              <a:t>Dospívající tíhnou k častému sebehodnocení a kritickému pohledu na sebe samé. </a:t>
            </a:r>
            <a:r>
              <a:rPr lang="cs-CZ" sz="1400" dirty="0"/>
              <a:t>V prevenci </a:t>
            </a:r>
            <a:r>
              <a:rPr lang="cs-CZ" sz="1400" dirty="0" smtClean="0"/>
              <a:t>je vhodné </a:t>
            </a:r>
            <a:r>
              <a:rPr lang="cs-CZ" sz="1400" dirty="0"/>
              <a:t>zařazovat aktivity posilující schopnost jedinců nalézt své silné stránky, umět se ocenit a vnímat svou </a:t>
            </a:r>
            <a:r>
              <a:rPr lang="cs-CZ" sz="1400" dirty="0" smtClean="0"/>
              <a:t>hodnotu.</a:t>
            </a:r>
          </a:p>
          <a:p>
            <a:pPr marL="342900" indent="-342900" algn="just">
              <a:buFont typeface="Arial" panose="020B0604020202020204" pitchFamily="34" charset="0"/>
              <a:buChar char="•"/>
              <a:defRPr/>
            </a:pPr>
            <a:endParaRPr lang="cs-CZ" sz="400" dirty="0"/>
          </a:p>
          <a:p>
            <a:pPr marL="342900" indent="-342900" algn="just">
              <a:buFont typeface="Arial" panose="020B0604020202020204" pitchFamily="34" charset="0"/>
              <a:buChar char="•"/>
              <a:defRPr/>
            </a:pPr>
            <a:r>
              <a:rPr lang="cs-CZ" sz="1400" dirty="0" smtClean="0"/>
              <a:t>V období dospívání je výrazně vysoce ceněna fyzická atraktivita, dospívající se mohou cítit nejistí v tom, zda jejich vzhled a tělesná konstituce splňují požadavky </a:t>
            </a:r>
            <a:r>
              <a:rPr lang="cs-CZ" sz="1400" dirty="0"/>
              <a:t>„ideálu“. V rámci prevence </a:t>
            </a:r>
            <a:r>
              <a:rPr lang="cs-CZ" sz="1400" dirty="0" smtClean="0"/>
              <a:t>je nezbytné s</a:t>
            </a:r>
            <a:r>
              <a:rPr lang="cs-CZ" sz="1400" dirty="0"/>
              <a:t> těmito nejistotami pracovat a normalizovat prodělávané </a:t>
            </a:r>
            <a:r>
              <a:rPr lang="cs-CZ" sz="1400" dirty="0" smtClean="0"/>
              <a:t>změny – odlišnost </a:t>
            </a:r>
            <a:r>
              <a:rPr lang="cs-CZ" sz="1400" dirty="0"/>
              <a:t>mezi jednotlivými žáky je třeba zdůrazňovat jako kladný aspekt a ideály krásy je nutné zasazovat do kontextu </a:t>
            </a:r>
            <a:r>
              <a:rPr lang="cs-CZ" sz="1400" dirty="0" smtClean="0"/>
              <a:t>reality.</a:t>
            </a:r>
          </a:p>
          <a:p>
            <a:pPr marL="342900" indent="-342900" algn="just">
              <a:buFont typeface="Arial" panose="020B0604020202020204" pitchFamily="34" charset="0"/>
              <a:buChar char="•"/>
              <a:defRPr/>
            </a:pPr>
            <a:endParaRPr lang="cs-CZ" sz="400" dirty="0"/>
          </a:p>
          <a:p>
            <a:pPr marL="342900" indent="-342900" algn="just">
              <a:buFont typeface="Arial" panose="020B0604020202020204" pitchFamily="34" charset="0"/>
              <a:buChar char="•"/>
              <a:defRPr/>
            </a:pPr>
            <a:r>
              <a:rPr lang="cs-CZ" sz="1400" dirty="0" smtClean="0"/>
              <a:t>Silným prvkem v období dospívání je vrstevnická skupina. Dospívající </a:t>
            </a:r>
            <a:r>
              <a:rPr lang="cs-CZ" sz="1400" dirty="0"/>
              <a:t>přijímá skupinovou identitu své vrstevnické skupiny, která může sloužit jako přechodná fáze při hledání vlastní identity a ujasňování vztahu k sobě </a:t>
            </a:r>
            <a:r>
              <a:rPr lang="cs-CZ" sz="1400" dirty="0" smtClean="0"/>
              <a:t>samému. V rámci prevence diskutujeme od vědomí vlivu </a:t>
            </a:r>
            <a:r>
              <a:rPr lang="cs-CZ" sz="1400" dirty="0"/>
              <a:t>vrstevnické skupiny na vlastní individualitu, </a:t>
            </a:r>
            <a:r>
              <a:rPr lang="cs-CZ" sz="1400" dirty="0" smtClean="0"/>
              <a:t>vedeme žáky/studenty ke schopnosti </a:t>
            </a:r>
            <a:r>
              <a:rPr lang="cs-CZ" sz="1400" dirty="0"/>
              <a:t>samostatného uvažování, vyjádření vlastního názoru a vymezení se vůči jednání, u kterého cítím rozpor a nepřesvědčenost o správnosti takového </a:t>
            </a:r>
            <a:r>
              <a:rPr lang="cs-CZ" sz="1400" dirty="0" smtClean="0"/>
              <a:t>jednání.</a:t>
            </a:r>
          </a:p>
          <a:p>
            <a:pPr marL="342900" indent="-342900" algn="just">
              <a:buFont typeface="Arial" panose="020B0604020202020204" pitchFamily="34" charset="0"/>
              <a:buChar char="•"/>
              <a:defRPr/>
            </a:pPr>
            <a:endParaRPr lang="cs-CZ" sz="400" dirty="0"/>
          </a:p>
          <a:p>
            <a:pPr marL="342900" indent="-342900" algn="just">
              <a:buFont typeface="Arial" panose="020B0604020202020204" pitchFamily="34" charset="0"/>
              <a:buChar char="•"/>
              <a:defRPr/>
            </a:pPr>
            <a:r>
              <a:rPr lang="cs-CZ" sz="1400" dirty="0" smtClean="0"/>
              <a:t>V kontextu změněného vztahu k autoritám v tomto období je potřeba žáky v programu zaujmout, komunikovat respektujícím způsobem (za stálého udržení hranic), ale také motivovat žáky k přijímání odpovědnosti za svá rozhodnutí.</a:t>
            </a:r>
          </a:p>
          <a:p>
            <a:pPr marL="342900" indent="-342900" algn="just">
              <a:buFont typeface="Arial" panose="020B0604020202020204" pitchFamily="34" charset="0"/>
              <a:buChar char="•"/>
              <a:defRPr/>
            </a:pPr>
            <a:endParaRPr lang="cs-CZ" sz="400" dirty="0"/>
          </a:p>
          <a:p>
            <a:pPr marL="342900" indent="-342900" algn="just">
              <a:buFont typeface="Arial" panose="020B0604020202020204" pitchFamily="34" charset="0"/>
              <a:buChar char="•"/>
              <a:defRPr/>
            </a:pPr>
            <a:r>
              <a:rPr lang="cs-CZ" sz="1400" dirty="0" smtClean="0"/>
              <a:t>V období dospívání dochází k tvorbě morálních postojů a obtížnému snášení kompromisů. V prevenci posilujeme schopnost nevnímat svět černobíle, zdůrazňujeme diverzitu názorů a jejich oprávněnost a rozvíjíme kritické myšlení.</a:t>
            </a:r>
          </a:p>
          <a:p>
            <a:pPr marL="342900" indent="-342900" algn="just">
              <a:buFont typeface="Arial" panose="020B0604020202020204" pitchFamily="34" charset="0"/>
              <a:buChar char="•"/>
              <a:defRPr/>
            </a:pPr>
            <a:endParaRPr lang="cs-CZ" sz="600" dirty="0" smtClean="0"/>
          </a:p>
          <a:p>
            <a:pPr marL="342900" indent="-342900" algn="just">
              <a:buFont typeface="Arial" panose="020B0604020202020204" pitchFamily="34" charset="0"/>
              <a:buChar char="•"/>
              <a:defRPr/>
            </a:pPr>
            <a:r>
              <a:rPr lang="cs-CZ" sz="1400" dirty="0" smtClean="0"/>
              <a:t>Typickým znakem období adolescence je hledání vlastní identity, limitů a možností. Preventivním působením lze pomoci studentům v hledání sebe sama i v objevování svých silných stránek.</a:t>
            </a:r>
          </a:p>
          <a:p>
            <a:pPr marL="342900" indent="-342900" algn="just">
              <a:buFont typeface="Arial" panose="020B0604020202020204" pitchFamily="34" charset="0"/>
              <a:buChar char="•"/>
              <a:defRPr/>
            </a:pPr>
            <a:endParaRPr lang="cs-CZ" sz="400" dirty="0"/>
          </a:p>
          <a:p>
            <a:pPr marL="342900" indent="-342900" algn="just">
              <a:buFont typeface="Arial" panose="020B0604020202020204" pitchFamily="34" charset="0"/>
              <a:buChar char="•"/>
              <a:defRPr/>
            </a:pPr>
            <a:r>
              <a:rPr lang="cs-CZ" sz="1400" dirty="0" smtClean="0"/>
              <a:t>Období adolescence je spojeno s tématy partnerství a </a:t>
            </a:r>
            <a:r>
              <a:rPr lang="cs-CZ" sz="1400" dirty="0"/>
              <a:t>s</a:t>
            </a:r>
            <a:r>
              <a:rPr lang="cs-CZ" sz="1400" dirty="0" smtClean="0"/>
              <a:t>exuality, partnerské vztahy plné ideálů. Preventivní působení v tomto ohledu cílí na zdůraznění hodnoty člověka bez nutnosti splňovat veškeré ideály a propojení tematiky pohlavního styku s hlubšími partnerskými vztahy, láskou, věrností a zralostí.</a:t>
            </a:r>
          </a:p>
          <a:p>
            <a:pPr marL="342900" lvl="0" indent="-342900" algn="just">
              <a:buFont typeface="Arial" panose="020B0604020202020204" pitchFamily="34" charset="0"/>
              <a:buChar char="•"/>
              <a:defRPr/>
            </a:pPr>
            <a:endParaRPr lang="cs-CZ" sz="1600" dirty="0"/>
          </a:p>
          <a:p>
            <a:pPr lvl="0" algn="just">
              <a:defRPr/>
            </a:pPr>
            <a:endParaRPr lang="cs-CZ" sz="1200" dirty="0" smtClean="0"/>
          </a:p>
          <a:p>
            <a:pPr lvl="0" algn="just">
              <a:defRPr/>
            </a:pPr>
            <a:endParaRPr lang="cs-CZ" sz="1200" dirty="0" smtClean="0"/>
          </a:p>
          <a:p>
            <a:pPr lvl="0" algn="just">
              <a:defRPr/>
            </a:pPr>
            <a:endParaRPr lang="cs-CZ" sz="1200" dirty="0"/>
          </a:p>
        </p:txBody>
      </p:sp>
      <p:cxnSp>
        <p:nvCxnSpPr>
          <p:cNvPr id="10" name="Straight Connector 9"/>
          <p:cNvCxnSpPr/>
          <p:nvPr/>
        </p:nvCxnSpPr>
        <p:spPr>
          <a:xfrm>
            <a:off x="666117" y="901082"/>
            <a:ext cx="9361168" cy="0"/>
          </a:xfrm>
          <a:prstGeom prst="line">
            <a:avLst/>
          </a:prstGeom>
          <a:ln>
            <a:solidFill>
              <a:schemeClr val="bg1">
                <a:alpha val="50000"/>
              </a:schemeClr>
            </a:solidFill>
            <a:prstDash val="sysDot"/>
          </a:ln>
          <a:effectLst/>
        </p:spPr>
        <p:style>
          <a:lnRef idx="1">
            <a:schemeClr val="accent1"/>
          </a:lnRef>
          <a:fillRef idx="0">
            <a:schemeClr val="accent1"/>
          </a:fillRef>
          <a:effectRef idx="0">
            <a:schemeClr val="accent1"/>
          </a:effectRef>
          <a:fontRef idx="minor">
            <a:schemeClr val="tx1"/>
          </a:fontRef>
        </p:style>
      </p:cxnSp>
      <p:sp>
        <p:nvSpPr>
          <p:cNvPr id="23" name="Nadpis 4"/>
          <p:cNvSpPr txBox="1">
            <a:spLocks/>
          </p:cNvSpPr>
          <p:nvPr/>
        </p:nvSpPr>
        <p:spPr>
          <a:xfrm>
            <a:off x="666116" y="0"/>
            <a:ext cx="9361169" cy="901082"/>
          </a:xfrm>
          <a:prstGeom prst="rect">
            <a:avLst/>
          </a:prstGeom>
          <a:gradFill>
            <a:gsLst>
              <a:gs pos="0">
                <a:srgbClr val="FFFF00"/>
              </a:gs>
              <a:gs pos="100000">
                <a:srgbClr val="FCDE04"/>
              </a:gs>
            </a:gsLst>
            <a:lin ang="0" scaled="0"/>
          </a:gradFill>
        </p:spPr>
        <p:txBody>
          <a:bodyPr vert="horz" lIns="432000" tIns="49785" rIns="99569" bIns="72000" rtlCol="0" anchor="ctr">
            <a:noAutofit/>
          </a:bodyPr>
          <a:lstStyle/>
          <a:p>
            <a:pPr>
              <a:spcBef>
                <a:spcPct val="0"/>
              </a:spcBef>
            </a:pPr>
            <a:r>
              <a:rPr lang="cs-CZ" sz="2400" b="1" dirty="0" smtClean="0">
                <a:ln w="3175">
                  <a:noFill/>
                </a:ln>
                <a:latin typeface="Trebuchet MS" panose="020B0703020202090204" pitchFamily="34" charset="0"/>
                <a:cs typeface="Arial" pitchFamily="34" charset="0"/>
              </a:rPr>
              <a:t>SPECIFIKA PRÁCE SE STARŠÍMI ŽÁKY </a:t>
            </a:r>
          </a:p>
          <a:p>
            <a:pPr>
              <a:spcBef>
                <a:spcPct val="0"/>
              </a:spcBef>
            </a:pPr>
            <a:r>
              <a:rPr lang="cs-CZ" sz="2400" b="1" dirty="0" smtClean="0">
                <a:ln w="3175">
                  <a:noFill/>
                </a:ln>
                <a:latin typeface="Trebuchet MS" panose="020B0703020202090204" pitchFamily="34" charset="0"/>
                <a:cs typeface="Arial" pitchFamily="34" charset="0"/>
              </a:rPr>
              <a:t>(OBDOBÍ ADOLESCENCE A PUBESCENCE)</a:t>
            </a:r>
            <a:endParaRPr lang="cs-CZ" sz="2400" b="1" dirty="0">
              <a:ln w="3175">
                <a:noFill/>
              </a:ln>
              <a:latin typeface="Trebuchet MS" panose="020B0703020202090204" pitchFamily="34" charset="0"/>
              <a:cs typeface="Arial" pitchFamily="34" charset="0"/>
            </a:endParaRPr>
          </a:p>
        </p:txBody>
      </p:sp>
      <p:sp>
        <p:nvSpPr>
          <p:cNvPr id="16" name="Nadpis 4"/>
          <p:cNvSpPr txBox="1">
            <a:spLocks/>
          </p:cNvSpPr>
          <p:nvPr/>
        </p:nvSpPr>
        <p:spPr>
          <a:xfrm>
            <a:off x="1010244" y="7021037"/>
            <a:ext cx="9361169" cy="540226"/>
          </a:xfrm>
          <a:prstGeom prst="rect">
            <a:avLst/>
          </a:prstGeom>
          <a:noFill/>
        </p:spPr>
        <p:txBody>
          <a:bodyPr vert="horz" lIns="0" tIns="49785" rIns="99569" bIns="49785" rtlCol="0" anchor="ctr">
            <a:noAutofit/>
          </a:bodyPr>
          <a:lstStyle/>
          <a:p>
            <a:r>
              <a:rPr lang="fr-FR" sz="1600" spc="100" baseline="30000" dirty="0">
                <a:ea typeface="+mj-ea"/>
                <a:cs typeface="Arial" pitchFamily="34" charset="0"/>
              </a:rPr>
              <a:t>Prev—Centrum z.</a:t>
            </a:r>
            <a:r>
              <a:rPr lang="cs-CZ" sz="1600" spc="100" baseline="30000" dirty="0">
                <a:ea typeface="+mj-ea"/>
                <a:cs typeface="Arial" pitchFamily="34" charset="0"/>
              </a:rPr>
              <a:t>ú</a:t>
            </a:r>
            <a:r>
              <a:rPr lang="fr-FR" sz="1600" spc="100" baseline="30000" dirty="0">
                <a:ea typeface="+mj-ea"/>
                <a:cs typeface="Arial" pitchFamily="34" charset="0"/>
              </a:rPr>
              <a:t>.</a:t>
            </a:r>
            <a:r>
              <a:rPr lang="cs-CZ" sz="1600" spc="100" baseline="30000" dirty="0">
                <a:ea typeface="+mj-ea"/>
                <a:cs typeface="Arial" pitchFamily="34" charset="0"/>
              </a:rPr>
              <a:t>,</a:t>
            </a:r>
            <a:r>
              <a:rPr lang="fr-FR" sz="1600" spc="100" baseline="30000" dirty="0">
                <a:ea typeface="+mj-ea"/>
                <a:cs typeface="Arial" pitchFamily="34" charset="0"/>
              </a:rPr>
              <a:t> </a:t>
            </a:r>
            <a:r>
              <a:rPr lang="cs-CZ" sz="1600" b="1" spc="100" baseline="30000" dirty="0">
                <a:ea typeface="+mj-ea"/>
                <a:cs typeface="Arial" pitchFamily="34" charset="0"/>
              </a:rPr>
              <a:t>PROGRAMY PRIMÁRNÍ PREVENCE</a:t>
            </a:r>
            <a:r>
              <a:rPr lang="fr-FR" sz="1600" spc="100" baseline="30000" dirty="0">
                <a:ea typeface="+mj-ea"/>
                <a:cs typeface="Arial" pitchFamily="34" charset="0"/>
              </a:rPr>
              <a:t>  tel: 2</a:t>
            </a:r>
            <a:r>
              <a:rPr lang="cs-CZ" sz="1600" spc="100" baseline="30000" dirty="0">
                <a:ea typeface="+mj-ea"/>
                <a:cs typeface="Arial" pitchFamily="34" charset="0"/>
              </a:rPr>
              <a:t>42</a:t>
            </a:r>
            <a:r>
              <a:rPr lang="fr-FR" sz="1600" spc="100" baseline="30000" dirty="0">
                <a:ea typeface="+mj-ea"/>
                <a:cs typeface="Arial" pitchFamily="34" charset="0"/>
              </a:rPr>
              <a:t> </a:t>
            </a:r>
            <a:r>
              <a:rPr lang="cs-CZ" sz="1600" spc="100" baseline="30000" dirty="0">
                <a:ea typeface="+mj-ea"/>
                <a:cs typeface="Arial" pitchFamily="34" charset="0"/>
              </a:rPr>
              <a:t>498</a:t>
            </a:r>
            <a:r>
              <a:rPr lang="fr-FR" sz="1600" spc="100" baseline="30000" dirty="0">
                <a:ea typeface="+mj-ea"/>
                <a:cs typeface="Arial" pitchFamily="34" charset="0"/>
              </a:rPr>
              <a:t> </a:t>
            </a:r>
            <a:r>
              <a:rPr lang="cs-CZ" sz="1600" spc="100" baseline="30000" dirty="0">
                <a:ea typeface="+mj-ea"/>
                <a:cs typeface="Arial" pitchFamily="34" charset="0"/>
              </a:rPr>
              <a:t>335</a:t>
            </a:r>
            <a:r>
              <a:rPr lang="fr-FR" sz="1600" spc="100" baseline="30000" dirty="0">
                <a:ea typeface="+mj-ea"/>
                <a:cs typeface="Arial" pitchFamily="34" charset="0"/>
              </a:rPr>
              <a:t> / 77</a:t>
            </a:r>
            <a:r>
              <a:rPr lang="cs-CZ" sz="1600" spc="100" baseline="30000" dirty="0">
                <a:ea typeface="+mj-ea"/>
                <a:cs typeface="Arial" pitchFamily="34" charset="0"/>
              </a:rPr>
              <a:t>6</a:t>
            </a:r>
            <a:r>
              <a:rPr lang="fr-FR" sz="1600" spc="100" baseline="30000" dirty="0">
                <a:ea typeface="+mj-ea"/>
                <a:cs typeface="Arial" pitchFamily="34" charset="0"/>
              </a:rPr>
              <a:t> </a:t>
            </a:r>
            <a:r>
              <a:rPr lang="cs-CZ" sz="1600" spc="100" baseline="30000" dirty="0">
                <a:ea typeface="+mj-ea"/>
                <a:cs typeface="Arial" pitchFamily="34" charset="0"/>
              </a:rPr>
              <a:t>619</a:t>
            </a:r>
            <a:r>
              <a:rPr lang="fr-FR" sz="1600" spc="100" baseline="30000" dirty="0">
                <a:ea typeface="+mj-ea"/>
                <a:cs typeface="Arial" pitchFamily="34" charset="0"/>
              </a:rPr>
              <a:t> </a:t>
            </a:r>
            <a:r>
              <a:rPr lang="cs-CZ" sz="1600" spc="100" baseline="30000" dirty="0">
                <a:ea typeface="+mj-ea"/>
                <a:cs typeface="Arial" pitchFamily="34" charset="0"/>
              </a:rPr>
              <a:t>505</a:t>
            </a:r>
            <a:r>
              <a:rPr lang="fr-FR" sz="1600" spc="100" baseline="30000" dirty="0">
                <a:ea typeface="+mj-ea"/>
                <a:cs typeface="Arial" pitchFamily="34" charset="0"/>
              </a:rPr>
              <a:t> / email: p</a:t>
            </a:r>
            <a:r>
              <a:rPr lang="cs-CZ" sz="1600" spc="100" baseline="30000" dirty="0">
                <a:ea typeface="+mj-ea"/>
                <a:cs typeface="Arial" pitchFamily="34" charset="0"/>
              </a:rPr>
              <a:t>revence</a:t>
            </a:r>
            <a:r>
              <a:rPr lang="fr-FR" sz="1600" spc="100" baseline="30000" dirty="0">
                <a:ea typeface="+mj-ea"/>
                <a:cs typeface="Arial" pitchFamily="34" charset="0"/>
              </a:rPr>
              <a:t>@prevcentrum.cz / www.prevcentrum.cz</a:t>
            </a:r>
          </a:p>
        </p:txBody>
      </p:sp>
      <p:sp>
        <p:nvSpPr>
          <p:cNvPr id="8" name="Nadpis 4">
            <a:extLst>
              <a:ext uri="{FF2B5EF4-FFF2-40B4-BE49-F238E27FC236}">
                <a16:creationId xmlns:a16="http://schemas.microsoft.com/office/drawing/2014/main" id="{2A6C5E48-9432-7443-96AA-A7B7187AE27D}"/>
              </a:ext>
            </a:extLst>
          </p:cNvPr>
          <p:cNvSpPr txBox="1">
            <a:spLocks/>
          </p:cNvSpPr>
          <p:nvPr/>
        </p:nvSpPr>
        <p:spPr>
          <a:xfrm>
            <a:off x="8937522" y="0"/>
            <a:ext cx="1089763" cy="901082"/>
          </a:xfrm>
          <a:prstGeom prst="rect">
            <a:avLst/>
          </a:prstGeom>
          <a:solidFill>
            <a:schemeClr val="bg1">
              <a:lumMod val="95000"/>
            </a:schemeClr>
          </a:solidFill>
        </p:spPr>
        <p:txBody>
          <a:bodyPr vert="horz" lIns="0" tIns="0" rIns="0" bIns="0" rtlCol="0" anchor="ctr">
            <a:noAutofit/>
          </a:bodyPr>
          <a:lstStyle/>
          <a:p>
            <a:pPr algn="ctr">
              <a:spcBef>
                <a:spcPct val="0"/>
              </a:spcBef>
            </a:pPr>
            <a:fld id="{5466F2EF-A597-4F0E-BD43-1DE5FC013465}" type="slidenum">
              <a:rPr lang="cs-CZ" sz="1400" smtClean="0">
                <a:ln w="3175">
                  <a:noFill/>
                </a:ln>
                <a:latin typeface="Trebuchet MS" panose="020B0603020202020204" pitchFamily="34" charset="0"/>
                <a:ea typeface="+mj-ea"/>
                <a:cs typeface="Arial" pitchFamily="34" charset="0"/>
              </a:rPr>
              <a:t>22</a:t>
            </a:fld>
            <a:endParaRPr lang="cs-CZ" sz="1400" dirty="0">
              <a:ln w="3175">
                <a:noFill/>
              </a:ln>
              <a:latin typeface="Trebuchet MS" panose="020B0603020202020204" pitchFamily="34" charset="0"/>
              <a:ea typeface="+mj-ea"/>
              <a:cs typeface="Arial" pitchFamily="34" charset="0"/>
            </a:endParaRPr>
          </a:p>
        </p:txBody>
      </p:sp>
    </p:spTree>
    <p:extLst>
      <p:ext uri="{BB962C8B-B14F-4D97-AF65-F5344CB8AC3E}">
        <p14:creationId xmlns:p14="http://schemas.microsoft.com/office/powerpoint/2010/main" val="14101165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666115" y="1059748"/>
            <a:ext cx="5813062" cy="5932204"/>
          </a:xfrm>
          <a:prstGeom prst="rect">
            <a:avLst/>
          </a:prstGeom>
          <a:noFill/>
        </p:spPr>
        <p:txBody>
          <a:bodyPr wrap="square" rIns="360000" numCol="1" spcCol="360000" rtlCol="0" anchor="t">
            <a:noAutofit/>
          </a:bodyPr>
          <a:lstStyle/>
          <a:p>
            <a:r>
              <a:rPr lang="cs-CZ" sz="1800" u="sng" dirty="0" smtClean="0"/>
              <a:t>Specifika dotazů žáků 1. stupně ZŠ</a:t>
            </a:r>
          </a:p>
          <a:p>
            <a:endParaRPr lang="cs-CZ" sz="900" u="sng" dirty="0" smtClean="0"/>
          </a:p>
          <a:p>
            <a:pPr marL="285693" indent="-285693" algn="just">
              <a:buFont typeface="Arial" panose="020B0604020202020204" pitchFamily="34" charset="0"/>
              <a:buChar char="•"/>
            </a:pPr>
            <a:r>
              <a:rPr lang="cs-CZ" sz="1800" dirty="0" smtClean="0"/>
              <a:t>Děti se často </a:t>
            </a:r>
            <a:r>
              <a:rPr lang="cs-CZ" sz="1800" b="1" dirty="0" smtClean="0"/>
              <a:t>svěřují ohledně problémů s kamarády</a:t>
            </a:r>
            <a:r>
              <a:rPr lang="cs-CZ" sz="1800" dirty="0" smtClean="0"/>
              <a:t> </a:t>
            </a:r>
            <a:r>
              <a:rPr lang="cs-CZ" sz="1800" i="1" dirty="0" smtClean="0"/>
              <a:t>(proč už se mnou nekamarádí; pohádali jsme se; má mě rád, když…</a:t>
            </a:r>
            <a:r>
              <a:rPr lang="cs-CZ" sz="1800" dirty="0" smtClean="0"/>
              <a:t>).</a:t>
            </a:r>
          </a:p>
          <a:p>
            <a:pPr marL="285693" indent="-285693" algn="just">
              <a:buFont typeface="Arial" panose="020B0604020202020204" pitchFamily="34" charset="0"/>
              <a:buChar char="•"/>
            </a:pPr>
            <a:endParaRPr lang="cs-CZ" sz="900" dirty="0" smtClean="0"/>
          </a:p>
          <a:p>
            <a:pPr marL="285693" indent="-285693" algn="just">
              <a:buFont typeface="Arial" panose="020B0604020202020204" pitchFamily="34" charset="0"/>
              <a:buChar char="•"/>
            </a:pPr>
            <a:r>
              <a:rPr lang="cs-CZ" sz="1800" dirty="0" smtClean="0"/>
              <a:t>Časté jsou </a:t>
            </a:r>
            <a:r>
              <a:rPr lang="cs-CZ" sz="1800" b="1" dirty="0" smtClean="0"/>
              <a:t>osobní dotazy na osoby lektorů</a:t>
            </a:r>
            <a:r>
              <a:rPr lang="cs-CZ" sz="1800" dirty="0" smtClean="0"/>
              <a:t> (</a:t>
            </a:r>
            <a:r>
              <a:rPr lang="cs-CZ" sz="1800" i="1" dirty="0" smtClean="0"/>
              <a:t>máte nějaké domácí zvíře; kolik máte dětí; kolik vám je let; máte ráda svoji práci…</a:t>
            </a:r>
            <a:r>
              <a:rPr lang="cs-CZ" sz="1800" dirty="0" smtClean="0"/>
              <a:t>).</a:t>
            </a:r>
          </a:p>
          <a:p>
            <a:pPr algn="just"/>
            <a:endParaRPr lang="cs-CZ" sz="1800" dirty="0"/>
          </a:p>
          <a:p>
            <a:pPr algn="just"/>
            <a:r>
              <a:rPr lang="cs-CZ" sz="1800" u="sng" dirty="0"/>
              <a:t>Specifika dotazů žáků </a:t>
            </a:r>
            <a:r>
              <a:rPr lang="cs-CZ" sz="1800" u="sng" dirty="0" smtClean="0"/>
              <a:t>2. </a:t>
            </a:r>
            <a:r>
              <a:rPr lang="cs-CZ" sz="1800" u="sng" dirty="0"/>
              <a:t>stupně </a:t>
            </a:r>
            <a:r>
              <a:rPr lang="cs-CZ" sz="1800" u="sng" dirty="0" smtClean="0"/>
              <a:t>ZŠ a SŠ</a:t>
            </a:r>
            <a:endParaRPr lang="cs-CZ" sz="1800" u="sng" dirty="0"/>
          </a:p>
          <a:p>
            <a:pPr marL="285693" indent="-285693" algn="just">
              <a:buFont typeface="Arial" panose="020B0604020202020204" pitchFamily="34" charset="0"/>
              <a:buChar char="•"/>
            </a:pPr>
            <a:endParaRPr lang="cs-CZ" sz="700" dirty="0" smtClean="0"/>
          </a:p>
          <a:p>
            <a:pPr marL="285693" indent="-285693" algn="just">
              <a:buFont typeface="Arial" panose="020B0604020202020204" pitchFamily="34" charset="0"/>
              <a:buChar char="•"/>
            </a:pPr>
            <a:r>
              <a:rPr lang="cs-CZ" sz="1800" dirty="0" smtClean="0"/>
              <a:t>Dotazy se často týkají </a:t>
            </a:r>
            <a:r>
              <a:rPr lang="cs-CZ" sz="1800" b="1" dirty="0" smtClean="0"/>
              <a:t>osobních obtíží žáků/studentů</a:t>
            </a:r>
            <a:r>
              <a:rPr lang="cs-CZ" sz="1800" dirty="0" smtClean="0"/>
              <a:t>, ať už v oblasti hledání vlastní identity, rodinných problémů či nejistot v partnerských vztazích.</a:t>
            </a:r>
          </a:p>
          <a:p>
            <a:pPr marL="285693" indent="-285693" algn="just">
              <a:buFont typeface="Arial" panose="020B0604020202020204" pitchFamily="34" charset="0"/>
              <a:buChar char="•"/>
            </a:pPr>
            <a:endParaRPr lang="cs-CZ" sz="900" dirty="0" smtClean="0"/>
          </a:p>
          <a:p>
            <a:pPr marL="285693" indent="-285693" algn="just">
              <a:buFont typeface="Arial" panose="020B0604020202020204" pitchFamily="34" charset="0"/>
              <a:buChar char="•"/>
            </a:pPr>
            <a:r>
              <a:rPr lang="cs-CZ" sz="1800" dirty="0" smtClean="0"/>
              <a:t>Časté jsou </a:t>
            </a:r>
            <a:r>
              <a:rPr lang="cs-CZ" sz="1800" b="1" dirty="0" smtClean="0"/>
              <a:t>testovací dotazy</a:t>
            </a:r>
            <a:r>
              <a:rPr lang="cs-CZ" sz="1800" dirty="0" smtClean="0"/>
              <a:t>, u nichž žáci/studenti testují reakce a hranice lektorů. </a:t>
            </a:r>
          </a:p>
          <a:p>
            <a:pPr marL="285693" indent="-285693" algn="just">
              <a:buFont typeface="Arial" panose="020B0604020202020204" pitchFamily="34" charset="0"/>
              <a:buChar char="•"/>
            </a:pPr>
            <a:endParaRPr lang="cs-CZ" sz="900" dirty="0"/>
          </a:p>
          <a:p>
            <a:pPr marL="285693" indent="-285693">
              <a:buFont typeface="Arial" panose="020B0604020202020204" pitchFamily="34" charset="0"/>
              <a:buChar char="•"/>
            </a:pPr>
            <a:r>
              <a:rPr lang="cs-CZ" sz="1800" dirty="0" smtClean="0"/>
              <a:t>Dále dotazy směřují </a:t>
            </a:r>
            <a:r>
              <a:rPr lang="cs-CZ" sz="1800" b="1" dirty="0" smtClean="0"/>
              <a:t>specificky k probíranému tématu </a:t>
            </a:r>
            <a:r>
              <a:rPr lang="cs-CZ" sz="1800" dirty="0" smtClean="0"/>
              <a:t>(nejčastěji témat návykových látek a rizikového sexuálního chování).</a:t>
            </a:r>
            <a:r>
              <a:rPr lang="cs-CZ" sz="1800" dirty="0" smtClean="0">
                <a:solidFill>
                  <a:srgbClr val="FF0000"/>
                </a:solidFill>
              </a:rPr>
              <a:t/>
            </a:r>
            <a:br>
              <a:rPr lang="cs-CZ" sz="1800" dirty="0" smtClean="0">
                <a:solidFill>
                  <a:srgbClr val="FF0000"/>
                </a:solidFill>
              </a:rPr>
            </a:br>
            <a:endParaRPr lang="cs-CZ" sz="1800" dirty="0" smtClean="0">
              <a:solidFill>
                <a:srgbClr val="FF0000"/>
              </a:solidFill>
            </a:endParaRPr>
          </a:p>
          <a:p>
            <a:pPr marL="285693" indent="-285693">
              <a:buFont typeface="Arial" panose="020B0604020202020204" pitchFamily="34" charset="0"/>
              <a:buChar char="•"/>
            </a:pPr>
            <a:endParaRPr lang="cs-CZ" sz="1600" dirty="0" smtClean="0">
              <a:solidFill>
                <a:srgbClr val="FF0000"/>
              </a:solidFill>
            </a:endParaRPr>
          </a:p>
          <a:p>
            <a:pPr marL="285693" indent="-285693">
              <a:buFont typeface="Arial" panose="020B0604020202020204" pitchFamily="34" charset="0"/>
              <a:buChar char="•"/>
            </a:pPr>
            <a:endParaRPr lang="cs-CZ" sz="1600" dirty="0">
              <a:solidFill>
                <a:srgbClr val="FF0000"/>
              </a:solidFill>
            </a:endParaRPr>
          </a:p>
          <a:p>
            <a:pPr marL="285693" indent="-285693">
              <a:buFont typeface="Arial" panose="020B0604020202020204" pitchFamily="34" charset="0"/>
              <a:buChar char="•"/>
            </a:pPr>
            <a:endParaRPr lang="cs-CZ" sz="1600" dirty="0" smtClean="0">
              <a:solidFill>
                <a:srgbClr val="FF0000"/>
              </a:solidFill>
            </a:endParaRPr>
          </a:p>
          <a:p>
            <a:pPr marL="285693" indent="-285693">
              <a:buFont typeface="Arial" panose="020B0604020202020204" pitchFamily="34" charset="0"/>
              <a:buChar char="•"/>
            </a:pPr>
            <a:endParaRPr lang="cs-CZ" sz="1400" dirty="0" smtClean="0"/>
          </a:p>
          <a:p>
            <a:pPr marL="285693" indent="-285693">
              <a:buFont typeface="Arial" panose="020B0604020202020204" pitchFamily="34" charset="0"/>
              <a:buChar char="•"/>
            </a:pPr>
            <a:endParaRPr lang="cs-CZ" sz="1400" dirty="0"/>
          </a:p>
        </p:txBody>
      </p:sp>
      <p:cxnSp>
        <p:nvCxnSpPr>
          <p:cNvPr id="10" name="Straight Connector 9"/>
          <p:cNvCxnSpPr/>
          <p:nvPr/>
        </p:nvCxnSpPr>
        <p:spPr>
          <a:xfrm>
            <a:off x="666117" y="901082"/>
            <a:ext cx="9361168" cy="0"/>
          </a:xfrm>
          <a:prstGeom prst="line">
            <a:avLst/>
          </a:prstGeom>
          <a:ln>
            <a:solidFill>
              <a:schemeClr val="bg1">
                <a:alpha val="50000"/>
              </a:schemeClr>
            </a:solidFill>
            <a:prstDash val="sysDot"/>
          </a:ln>
          <a:effectLst/>
        </p:spPr>
        <p:style>
          <a:lnRef idx="1">
            <a:schemeClr val="accent1"/>
          </a:lnRef>
          <a:fillRef idx="0">
            <a:schemeClr val="accent1"/>
          </a:fillRef>
          <a:effectRef idx="0">
            <a:schemeClr val="accent1"/>
          </a:effectRef>
          <a:fontRef idx="minor">
            <a:schemeClr val="tx1"/>
          </a:fontRef>
        </p:style>
      </p:cxnSp>
      <p:sp>
        <p:nvSpPr>
          <p:cNvPr id="23" name="Nadpis 4"/>
          <p:cNvSpPr txBox="1">
            <a:spLocks/>
          </p:cNvSpPr>
          <p:nvPr/>
        </p:nvSpPr>
        <p:spPr>
          <a:xfrm>
            <a:off x="666116" y="0"/>
            <a:ext cx="9361169" cy="901082"/>
          </a:xfrm>
          <a:prstGeom prst="rect">
            <a:avLst/>
          </a:prstGeom>
          <a:gradFill>
            <a:gsLst>
              <a:gs pos="0">
                <a:srgbClr val="FFFF00"/>
              </a:gs>
              <a:gs pos="100000">
                <a:srgbClr val="FCDE04"/>
              </a:gs>
            </a:gsLst>
            <a:lin ang="0" scaled="0"/>
          </a:gradFill>
        </p:spPr>
        <p:txBody>
          <a:bodyPr vert="horz" lIns="432000" tIns="49785" rIns="99569" bIns="72000" rtlCol="0" anchor="ctr">
            <a:noAutofit/>
          </a:bodyPr>
          <a:lstStyle/>
          <a:p>
            <a:pPr>
              <a:spcBef>
                <a:spcPct val="0"/>
              </a:spcBef>
            </a:pPr>
            <a:r>
              <a:rPr lang="cs-CZ" sz="2400" b="1" dirty="0" smtClean="0">
                <a:ln w="3175">
                  <a:noFill/>
                </a:ln>
                <a:latin typeface="Trebuchet MS" panose="020B0703020202090204" pitchFamily="34" charset="0"/>
                <a:cs typeface="Arial" pitchFamily="34" charset="0"/>
              </a:rPr>
              <a:t>PODOBA DOTAZŮ Z KRABIČKY NA ANONYMNÍ DOTAZY</a:t>
            </a:r>
            <a:endParaRPr lang="cs-CZ" sz="2400" b="1" dirty="0">
              <a:ln w="3175">
                <a:noFill/>
              </a:ln>
              <a:latin typeface="Trebuchet MS" panose="020B0703020202090204" pitchFamily="34" charset="0"/>
              <a:cs typeface="Arial" pitchFamily="34" charset="0"/>
            </a:endParaRPr>
          </a:p>
        </p:txBody>
      </p:sp>
      <p:sp>
        <p:nvSpPr>
          <p:cNvPr id="16" name="Nadpis 4"/>
          <p:cNvSpPr txBox="1">
            <a:spLocks/>
          </p:cNvSpPr>
          <p:nvPr/>
        </p:nvSpPr>
        <p:spPr>
          <a:xfrm>
            <a:off x="1010244" y="7021037"/>
            <a:ext cx="9361169" cy="540226"/>
          </a:xfrm>
          <a:prstGeom prst="rect">
            <a:avLst/>
          </a:prstGeom>
          <a:noFill/>
        </p:spPr>
        <p:txBody>
          <a:bodyPr vert="horz" lIns="0" tIns="49785" rIns="99569" bIns="49785" rtlCol="0" anchor="ctr">
            <a:noAutofit/>
          </a:bodyPr>
          <a:lstStyle/>
          <a:p>
            <a:r>
              <a:rPr lang="fr-FR" sz="1600" spc="100" baseline="30000" dirty="0">
                <a:ea typeface="+mj-ea"/>
                <a:cs typeface="Arial" pitchFamily="34" charset="0"/>
              </a:rPr>
              <a:t>Prev—Centrum z.</a:t>
            </a:r>
            <a:r>
              <a:rPr lang="cs-CZ" sz="1600" spc="100" baseline="30000" dirty="0">
                <a:ea typeface="+mj-ea"/>
                <a:cs typeface="Arial" pitchFamily="34" charset="0"/>
              </a:rPr>
              <a:t>ú</a:t>
            </a:r>
            <a:r>
              <a:rPr lang="fr-FR" sz="1600" spc="100" baseline="30000" dirty="0">
                <a:ea typeface="+mj-ea"/>
                <a:cs typeface="Arial" pitchFamily="34" charset="0"/>
              </a:rPr>
              <a:t>.</a:t>
            </a:r>
            <a:r>
              <a:rPr lang="cs-CZ" sz="1600" spc="100" baseline="30000" dirty="0">
                <a:ea typeface="+mj-ea"/>
                <a:cs typeface="Arial" pitchFamily="34" charset="0"/>
              </a:rPr>
              <a:t>,</a:t>
            </a:r>
            <a:r>
              <a:rPr lang="fr-FR" sz="1600" spc="100" baseline="30000" dirty="0">
                <a:ea typeface="+mj-ea"/>
                <a:cs typeface="Arial" pitchFamily="34" charset="0"/>
              </a:rPr>
              <a:t> </a:t>
            </a:r>
            <a:r>
              <a:rPr lang="cs-CZ" sz="1600" b="1" spc="100" baseline="30000" dirty="0">
                <a:ea typeface="+mj-ea"/>
                <a:cs typeface="Arial" pitchFamily="34" charset="0"/>
              </a:rPr>
              <a:t>PROGRAMY PRIMÁRNÍ PREVENCE</a:t>
            </a:r>
            <a:r>
              <a:rPr lang="fr-FR" sz="1600" spc="100" baseline="30000" dirty="0">
                <a:ea typeface="+mj-ea"/>
                <a:cs typeface="Arial" pitchFamily="34" charset="0"/>
              </a:rPr>
              <a:t>  tel: 2</a:t>
            </a:r>
            <a:r>
              <a:rPr lang="cs-CZ" sz="1600" spc="100" baseline="30000" dirty="0">
                <a:ea typeface="+mj-ea"/>
                <a:cs typeface="Arial" pitchFamily="34" charset="0"/>
              </a:rPr>
              <a:t>42</a:t>
            </a:r>
            <a:r>
              <a:rPr lang="fr-FR" sz="1600" spc="100" baseline="30000" dirty="0">
                <a:ea typeface="+mj-ea"/>
                <a:cs typeface="Arial" pitchFamily="34" charset="0"/>
              </a:rPr>
              <a:t> </a:t>
            </a:r>
            <a:r>
              <a:rPr lang="cs-CZ" sz="1600" spc="100" baseline="30000" dirty="0">
                <a:ea typeface="+mj-ea"/>
                <a:cs typeface="Arial" pitchFamily="34" charset="0"/>
              </a:rPr>
              <a:t>498</a:t>
            </a:r>
            <a:r>
              <a:rPr lang="fr-FR" sz="1600" spc="100" baseline="30000" dirty="0">
                <a:ea typeface="+mj-ea"/>
                <a:cs typeface="Arial" pitchFamily="34" charset="0"/>
              </a:rPr>
              <a:t> </a:t>
            </a:r>
            <a:r>
              <a:rPr lang="cs-CZ" sz="1600" spc="100" baseline="30000" dirty="0">
                <a:ea typeface="+mj-ea"/>
                <a:cs typeface="Arial" pitchFamily="34" charset="0"/>
              </a:rPr>
              <a:t>335</a:t>
            </a:r>
            <a:r>
              <a:rPr lang="fr-FR" sz="1600" spc="100" baseline="30000" dirty="0">
                <a:ea typeface="+mj-ea"/>
                <a:cs typeface="Arial" pitchFamily="34" charset="0"/>
              </a:rPr>
              <a:t> / 77</a:t>
            </a:r>
            <a:r>
              <a:rPr lang="cs-CZ" sz="1600" spc="100" baseline="30000" dirty="0">
                <a:ea typeface="+mj-ea"/>
                <a:cs typeface="Arial" pitchFamily="34" charset="0"/>
              </a:rPr>
              <a:t>6</a:t>
            </a:r>
            <a:r>
              <a:rPr lang="fr-FR" sz="1600" spc="100" baseline="30000" dirty="0">
                <a:ea typeface="+mj-ea"/>
                <a:cs typeface="Arial" pitchFamily="34" charset="0"/>
              </a:rPr>
              <a:t> </a:t>
            </a:r>
            <a:r>
              <a:rPr lang="cs-CZ" sz="1600" spc="100" baseline="30000" dirty="0">
                <a:ea typeface="+mj-ea"/>
                <a:cs typeface="Arial" pitchFamily="34" charset="0"/>
              </a:rPr>
              <a:t>619</a:t>
            </a:r>
            <a:r>
              <a:rPr lang="fr-FR" sz="1600" spc="100" baseline="30000" dirty="0">
                <a:ea typeface="+mj-ea"/>
                <a:cs typeface="Arial" pitchFamily="34" charset="0"/>
              </a:rPr>
              <a:t> </a:t>
            </a:r>
            <a:r>
              <a:rPr lang="cs-CZ" sz="1600" spc="100" baseline="30000" dirty="0">
                <a:ea typeface="+mj-ea"/>
                <a:cs typeface="Arial" pitchFamily="34" charset="0"/>
              </a:rPr>
              <a:t>505</a:t>
            </a:r>
            <a:r>
              <a:rPr lang="fr-FR" sz="1600" spc="100" baseline="30000" dirty="0">
                <a:ea typeface="+mj-ea"/>
                <a:cs typeface="Arial" pitchFamily="34" charset="0"/>
              </a:rPr>
              <a:t> / email: p</a:t>
            </a:r>
            <a:r>
              <a:rPr lang="cs-CZ" sz="1600" spc="100" baseline="30000" dirty="0">
                <a:ea typeface="+mj-ea"/>
                <a:cs typeface="Arial" pitchFamily="34" charset="0"/>
              </a:rPr>
              <a:t>revence</a:t>
            </a:r>
            <a:r>
              <a:rPr lang="fr-FR" sz="1600" spc="100" baseline="30000" dirty="0">
                <a:ea typeface="+mj-ea"/>
                <a:cs typeface="Arial" pitchFamily="34" charset="0"/>
              </a:rPr>
              <a:t>@prevcentrum.cz / www.prevcentrum.cz</a:t>
            </a:r>
          </a:p>
        </p:txBody>
      </p:sp>
      <p:sp>
        <p:nvSpPr>
          <p:cNvPr id="8" name="Nadpis 4">
            <a:extLst>
              <a:ext uri="{FF2B5EF4-FFF2-40B4-BE49-F238E27FC236}">
                <a16:creationId xmlns:a16="http://schemas.microsoft.com/office/drawing/2014/main" id="{2A6C5E48-9432-7443-96AA-A7B7187AE27D}"/>
              </a:ext>
            </a:extLst>
          </p:cNvPr>
          <p:cNvSpPr txBox="1">
            <a:spLocks/>
          </p:cNvSpPr>
          <p:nvPr/>
        </p:nvSpPr>
        <p:spPr>
          <a:xfrm>
            <a:off x="8937522" y="0"/>
            <a:ext cx="1089763" cy="901082"/>
          </a:xfrm>
          <a:prstGeom prst="rect">
            <a:avLst/>
          </a:prstGeom>
          <a:solidFill>
            <a:schemeClr val="bg1">
              <a:lumMod val="95000"/>
            </a:schemeClr>
          </a:solidFill>
        </p:spPr>
        <p:txBody>
          <a:bodyPr vert="horz" lIns="0" tIns="0" rIns="0" bIns="0" rtlCol="0" anchor="ctr">
            <a:noAutofit/>
          </a:bodyPr>
          <a:lstStyle/>
          <a:p>
            <a:pPr algn="ctr">
              <a:spcBef>
                <a:spcPct val="0"/>
              </a:spcBef>
            </a:pPr>
            <a:fld id="{B570C988-A3A5-46B9-AE23-9A11B7B20A32}" type="slidenum">
              <a:rPr lang="cs-CZ" sz="1400" smtClean="0">
                <a:ln w="3175">
                  <a:noFill/>
                </a:ln>
                <a:latin typeface="Trebuchet MS" panose="020B0603020202020204" pitchFamily="34" charset="0"/>
                <a:ea typeface="+mj-ea"/>
                <a:cs typeface="Arial" pitchFamily="34" charset="0"/>
              </a:rPr>
              <a:t>23</a:t>
            </a:fld>
            <a:endParaRPr lang="cs-CZ" sz="1400" dirty="0">
              <a:ln w="3175">
                <a:noFill/>
              </a:ln>
              <a:latin typeface="Trebuchet MS" panose="020B0603020202020204" pitchFamily="34" charset="0"/>
              <a:ea typeface="+mj-ea"/>
              <a:cs typeface="Arial" pitchFamily="34" charset="0"/>
            </a:endParaRPr>
          </a:p>
        </p:txBody>
      </p:sp>
      <p:pic>
        <p:nvPicPr>
          <p:cNvPr id="7" name="Obrázek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79177" y="2448340"/>
            <a:ext cx="3548108" cy="2661080"/>
          </a:xfrm>
          <a:prstGeom prst="rect">
            <a:avLst/>
          </a:prstGeom>
        </p:spPr>
      </p:pic>
    </p:spTree>
    <p:extLst>
      <p:ext uri="{BB962C8B-B14F-4D97-AF65-F5344CB8AC3E}">
        <p14:creationId xmlns:p14="http://schemas.microsoft.com/office/powerpoint/2010/main" val="705791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666115" y="1059748"/>
            <a:ext cx="9361168" cy="5932204"/>
          </a:xfrm>
          <a:prstGeom prst="rect">
            <a:avLst/>
          </a:prstGeom>
          <a:noFill/>
        </p:spPr>
        <p:txBody>
          <a:bodyPr wrap="square" rIns="360000" numCol="1" spcCol="360000" rtlCol="0" anchor="t">
            <a:noAutofit/>
          </a:bodyPr>
          <a:lstStyle/>
          <a:p>
            <a:pPr lvl="0" algn="just">
              <a:defRPr/>
            </a:pPr>
            <a:endParaRPr lang="cs-CZ" sz="1200" dirty="0"/>
          </a:p>
          <a:p>
            <a:pPr marL="342900" indent="-342900">
              <a:buFont typeface="Arial" panose="020B0604020202020204" pitchFamily="34" charset="0"/>
              <a:buChar char="•"/>
            </a:pPr>
            <a:endParaRPr lang="cs-CZ" sz="1400" dirty="0"/>
          </a:p>
          <a:p>
            <a:pPr marL="342900" indent="-342900">
              <a:buFont typeface="Arial" panose="020B0604020202020204" pitchFamily="34" charset="0"/>
              <a:buChar char="•"/>
            </a:pPr>
            <a:endParaRPr lang="cs-CZ" sz="1400" dirty="0"/>
          </a:p>
        </p:txBody>
      </p:sp>
      <p:cxnSp>
        <p:nvCxnSpPr>
          <p:cNvPr id="10" name="Straight Connector 9"/>
          <p:cNvCxnSpPr/>
          <p:nvPr/>
        </p:nvCxnSpPr>
        <p:spPr>
          <a:xfrm>
            <a:off x="666117" y="901082"/>
            <a:ext cx="9361168" cy="0"/>
          </a:xfrm>
          <a:prstGeom prst="line">
            <a:avLst/>
          </a:prstGeom>
          <a:ln>
            <a:solidFill>
              <a:schemeClr val="bg1">
                <a:alpha val="50000"/>
              </a:schemeClr>
            </a:solidFill>
            <a:prstDash val="sysDot"/>
          </a:ln>
          <a:effectLst/>
        </p:spPr>
        <p:style>
          <a:lnRef idx="1">
            <a:schemeClr val="accent1"/>
          </a:lnRef>
          <a:fillRef idx="0">
            <a:schemeClr val="accent1"/>
          </a:fillRef>
          <a:effectRef idx="0">
            <a:schemeClr val="accent1"/>
          </a:effectRef>
          <a:fontRef idx="minor">
            <a:schemeClr val="tx1"/>
          </a:fontRef>
        </p:style>
      </p:cxnSp>
      <p:sp>
        <p:nvSpPr>
          <p:cNvPr id="23" name="Nadpis 4"/>
          <p:cNvSpPr txBox="1">
            <a:spLocks/>
          </p:cNvSpPr>
          <p:nvPr/>
        </p:nvSpPr>
        <p:spPr>
          <a:xfrm>
            <a:off x="666116" y="0"/>
            <a:ext cx="9361169" cy="901082"/>
          </a:xfrm>
          <a:prstGeom prst="rect">
            <a:avLst/>
          </a:prstGeom>
          <a:gradFill>
            <a:gsLst>
              <a:gs pos="0">
                <a:srgbClr val="FFFF00"/>
              </a:gs>
              <a:gs pos="100000">
                <a:srgbClr val="FCDE04"/>
              </a:gs>
            </a:gsLst>
            <a:lin ang="0" scaled="0"/>
          </a:gradFill>
        </p:spPr>
        <p:txBody>
          <a:bodyPr vert="horz" lIns="432000" tIns="49785" rIns="99569" bIns="72000" rtlCol="0" anchor="ctr">
            <a:noAutofit/>
          </a:bodyPr>
          <a:lstStyle/>
          <a:p>
            <a:r>
              <a:rPr lang="cs-CZ" sz="2400" b="1" dirty="0" smtClean="0"/>
              <a:t>FOTOGRAFIE Z PROGRAMU NA TÉMA </a:t>
            </a:r>
            <a:r>
              <a:rPr lang="cs-CZ" sz="2400" b="1" i="1" dirty="0" smtClean="0"/>
              <a:t>SPOLUPRÁCE A </a:t>
            </a:r>
          </a:p>
          <a:p>
            <a:r>
              <a:rPr lang="cs-CZ" sz="2400" b="1" i="1" dirty="0" smtClean="0"/>
              <a:t>KOMUNIKACE </a:t>
            </a:r>
            <a:r>
              <a:rPr lang="cs-CZ" sz="2400" b="1" dirty="0" smtClean="0"/>
              <a:t>S ŽÁKY 3. TŘÍDY ZŠ</a:t>
            </a:r>
            <a:endParaRPr lang="cs-CZ" sz="2400" b="1" dirty="0"/>
          </a:p>
        </p:txBody>
      </p:sp>
      <p:sp>
        <p:nvSpPr>
          <p:cNvPr id="16" name="Nadpis 4"/>
          <p:cNvSpPr txBox="1">
            <a:spLocks/>
          </p:cNvSpPr>
          <p:nvPr/>
        </p:nvSpPr>
        <p:spPr>
          <a:xfrm>
            <a:off x="1010244" y="7021037"/>
            <a:ext cx="9361169" cy="540226"/>
          </a:xfrm>
          <a:prstGeom prst="rect">
            <a:avLst/>
          </a:prstGeom>
          <a:noFill/>
        </p:spPr>
        <p:txBody>
          <a:bodyPr vert="horz" lIns="0" tIns="49785" rIns="99569" bIns="49785" rtlCol="0" anchor="ctr">
            <a:noAutofit/>
          </a:bodyPr>
          <a:lstStyle/>
          <a:p>
            <a:r>
              <a:rPr lang="fr-FR" sz="1600" spc="100" baseline="30000" dirty="0">
                <a:ea typeface="+mj-ea"/>
                <a:cs typeface="Arial" pitchFamily="34" charset="0"/>
              </a:rPr>
              <a:t>Prev—Centrum z.</a:t>
            </a:r>
            <a:r>
              <a:rPr lang="cs-CZ" sz="1600" spc="100" baseline="30000" dirty="0">
                <a:ea typeface="+mj-ea"/>
                <a:cs typeface="Arial" pitchFamily="34" charset="0"/>
              </a:rPr>
              <a:t>ú</a:t>
            </a:r>
            <a:r>
              <a:rPr lang="fr-FR" sz="1600" spc="100" baseline="30000" dirty="0">
                <a:ea typeface="+mj-ea"/>
                <a:cs typeface="Arial" pitchFamily="34" charset="0"/>
              </a:rPr>
              <a:t>.</a:t>
            </a:r>
            <a:r>
              <a:rPr lang="cs-CZ" sz="1600" spc="100" baseline="30000" dirty="0">
                <a:ea typeface="+mj-ea"/>
                <a:cs typeface="Arial" pitchFamily="34" charset="0"/>
              </a:rPr>
              <a:t>,</a:t>
            </a:r>
            <a:r>
              <a:rPr lang="fr-FR" sz="1600" spc="100" baseline="30000" dirty="0">
                <a:ea typeface="+mj-ea"/>
                <a:cs typeface="Arial" pitchFamily="34" charset="0"/>
              </a:rPr>
              <a:t> </a:t>
            </a:r>
            <a:r>
              <a:rPr lang="cs-CZ" sz="1600" b="1" spc="100" baseline="30000" dirty="0">
                <a:ea typeface="+mj-ea"/>
                <a:cs typeface="Arial" pitchFamily="34" charset="0"/>
              </a:rPr>
              <a:t>PROGRAMY PRIMÁRNÍ PREVENCE</a:t>
            </a:r>
            <a:r>
              <a:rPr lang="fr-FR" sz="1600" spc="100" baseline="30000" dirty="0">
                <a:ea typeface="+mj-ea"/>
                <a:cs typeface="Arial" pitchFamily="34" charset="0"/>
              </a:rPr>
              <a:t>  tel: 2</a:t>
            </a:r>
            <a:r>
              <a:rPr lang="cs-CZ" sz="1600" spc="100" baseline="30000" dirty="0">
                <a:ea typeface="+mj-ea"/>
                <a:cs typeface="Arial" pitchFamily="34" charset="0"/>
              </a:rPr>
              <a:t>42</a:t>
            </a:r>
            <a:r>
              <a:rPr lang="fr-FR" sz="1600" spc="100" baseline="30000" dirty="0">
                <a:ea typeface="+mj-ea"/>
                <a:cs typeface="Arial" pitchFamily="34" charset="0"/>
              </a:rPr>
              <a:t> </a:t>
            </a:r>
            <a:r>
              <a:rPr lang="cs-CZ" sz="1600" spc="100" baseline="30000" dirty="0">
                <a:ea typeface="+mj-ea"/>
                <a:cs typeface="Arial" pitchFamily="34" charset="0"/>
              </a:rPr>
              <a:t>498</a:t>
            </a:r>
            <a:r>
              <a:rPr lang="fr-FR" sz="1600" spc="100" baseline="30000" dirty="0">
                <a:ea typeface="+mj-ea"/>
                <a:cs typeface="Arial" pitchFamily="34" charset="0"/>
              </a:rPr>
              <a:t> </a:t>
            </a:r>
            <a:r>
              <a:rPr lang="cs-CZ" sz="1600" spc="100" baseline="30000" dirty="0">
                <a:ea typeface="+mj-ea"/>
                <a:cs typeface="Arial" pitchFamily="34" charset="0"/>
              </a:rPr>
              <a:t>335</a:t>
            </a:r>
            <a:r>
              <a:rPr lang="fr-FR" sz="1600" spc="100" baseline="30000" dirty="0">
                <a:ea typeface="+mj-ea"/>
                <a:cs typeface="Arial" pitchFamily="34" charset="0"/>
              </a:rPr>
              <a:t> / 77</a:t>
            </a:r>
            <a:r>
              <a:rPr lang="cs-CZ" sz="1600" spc="100" baseline="30000" dirty="0">
                <a:ea typeface="+mj-ea"/>
                <a:cs typeface="Arial" pitchFamily="34" charset="0"/>
              </a:rPr>
              <a:t>6</a:t>
            </a:r>
            <a:r>
              <a:rPr lang="fr-FR" sz="1600" spc="100" baseline="30000" dirty="0">
                <a:ea typeface="+mj-ea"/>
                <a:cs typeface="Arial" pitchFamily="34" charset="0"/>
              </a:rPr>
              <a:t> </a:t>
            </a:r>
            <a:r>
              <a:rPr lang="cs-CZ" sz="1600" spc="100" baseline="30000" dirty="0">
                <a:ea typeface="+mj-ea"/>
                <a:cs typeface="Arial" pitchFamily="34" charset="0"/>
              </a:rPr>
              <a:t>619</a:t>
            </a:r>
            <a:r>
              <a:rPr lang="fr-FR" sz="1600" spc="100" baseline="30000" dirty="0">
                <a:ea typeface="+mj-ea"/>
                <a:cs typeface="Arial" pitchFamily="34" charset="0"/>
              </a:rPr>
              <a:t> </a:t>
            </a:r>
            <a:r>
              <a:rPr lang="cs-CZ" sz="1600" spc="100" baseline="30000" dirty="0">
                <a:ea typeface="+mj-ea"/>
                <a:cs typeface="Arial" pitchFamily="34" charset="0"/>
              </a:rPr>
              <a:t>505</a:t>
            </a:r>
            <a:r>
              <a:rPr lang="fr-FR" sz="1600" spc="100" baseline="30000" dirty="0">
                <a:ea typeface="+mj-ea"/>
                <a:cs typeface="Arial" pitchFamily="34" charset="0"/>
              </a:rPr>
              <a:t> / email: p</a:t>
            </a:r>
            <a:r>
              <a:rPr lang="cs-CZ" sz="1600" spc="100" baseline="30000" dirty="0">
                <a:ea typeface="+mj-ea"/>
                <a:cs typeface="Arial" pitchFamily="34" charset="0"/>
              </a:rPr>
              <a:t>revence</a:t>
            </a:r>
            <a:r>
              <a:rPr lang="fr-FR" sz="1600" spc="100" baseline="30000" dirty="0">
                <a:ea typeface="+mj-ea"/>
                <a:cs typeface="Arial" pitchFamily="34" charset="0"/>
              </a:rPr>
              <a:t>@prevcentrum.cz / www.prevcentrum.cz</a:t>
            </a:r>
          </a:p>
        </p:txBody>
      </p:sp>
      <p:sp>
        <p:nvSpPr>
          <p:cNvPr id="8" name="Nadpis 4">
            <a:extLst>
              <a:ext uri="{FF2B5EF4-FFF2-40B4-BE49-F238E27FC236}">
                <a16:creationId xmlns:a16="http://schemas.microsoft.com/office/drawing/2014/main" id="{2A6C5E48-9432-7443-96AA-A7B7187AE27D}"/>
              </a:ext>
            </a:extLst>
          </p:cNvPr>
          <p:cNvSpPr txBox="1">
            <a:spLocks/>
          </p:cNvSpPr>
          <p:nvPr/>
        </p:nvSpPr>
        <p:spPr>
          <a:xfrm>
            <a:off x="8937522" y="0"/>
            <a:ext cx="1089763" cy="901082"/>
          </a:xfrm>
          <a:prstGeom prst="rect">
            <a:avLst/>
          </a:prstGeom>
          <a:solidFill>
            <a:schemeClr val="bg1">
              <a:lumMod val="95000"/>
            </a:schemeClr>
          </a:solidFill>
        </p:spPr>
        <p:txBody>
          <a:bodyPr vert="horz" lIns="0" tIns="0" rIns="0" bIns="0" rtlCol="0" anchor="ctr">
            <a:noAutofit/>
          </a:bodyPr>
          <a:lstStyle/>
          <a:p>
            <a:pPr algn="ctr">
              <a:spcBef>
                <a:spcPct val="0"/>
              </a:spcBef>
            </a:pPr>
            <a:r>
              <a:rPr lang="cs-CZ" sz="1400" dirty="0" smtClean="0">
                <a:ln w="3175">
                  <a:noFill/>
                </a:ln>
                <a:latin typeface="Trebuchet MS" panose="020B0603020202020204" pitchFamily="34" charset="0"/>
                <a:ea typeface="+mj-ea"/>
                <a:cs typeface="Arial" pitchFamily="34" charset="0"/>
              </a:rPr>
              <a:t>25</a:t>
            </a:r>
            <a:endParaRPr lang="cs-CZ" sz="1400" dirty="0">
              <a:ln w="3175">
                <a:noFill/>
              </a:ln>
              <a:latin typeface="Trebuchet MS" panose="020B0603020202020204" pitchFamily="34" charset="0"/>
              <a:ea typeface="+mj-ea"/>
              <a:cs typeface="Arial" pitchFamily="34" charset="0"/>
            </a:endParaRPr>
          </a:p>
        </p:txBody>
      </p:sp>
      <p:pic>
        <p:nvPicPr>
          <p:cNvPr id="7" name="Obrázek 6">
            <a:extLst>
              <a:ext uri="{FF2B5EF4-FFF2-40B4-BE49-F238E27FC236}">
                <a16:creationId xmlns:a16="http://schemas.microsoft.com/office/drawing/2014/main" id="{D67ABDFB-CFE7-5D42-93C8-78C4B285E2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0500" y="1217748"/>
            <a:ext cx="6563360" cy="5153394"/>
          </a:xfrm>
          <a:prstGeom prst="rect">
            <a:avLst/>
          </a:prstGeom>
        </p:spPr>
      </p:pic>
    </p:spTree>
    <p:extLst>
      <p:ext uri="{BB962C8B-B14F-4D97-AF65-F5344CB8AC3E}">
        <p14:creationId xmlns:p14="http://schemas.microsoft.com/office/powerpoint/2010/main" val="15545675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666115" y="1059748"/>
            <a:ext cx="9361168" cy="5932204"/>
          </a:xfrm>
          <a:prstGeom prst="rect">
            <a:avLst/>
          </a:prstGeom>
          <a:noFill/>
        </p:spPr>
        <p:txBody>
          <a:bodyPr wrap="square" rIns="360000" numCol="1" spcCol="360000" rtlCol="0" anchor="t">
            <a:noAutofit/>
          </a:bodyPr>
          <a:lstStyle/>
          <a:p>
            <a:pPr marL="342900" indent="-342900">
              <a:buFont typeface="Arial" panose="020B0604020202020204" pitchFamily="34" charset="0"/>
              <a:buChar char="•"/>
            </a:pPr>
            <a:endParaRPr lang="cs-CZ" sz="1200" dirty="0"/>
          </a:p>
          <a:p>
            <a:pPr marL="342900" indent="-342900">
              <a:buFont typeface="Arial" panose="020B0604020202020204" pitchFamily="34" charset="0"/>
              <a:buChar char="•"/>
            </a:pPr>
            <a:endParaRPr lang="cs-CZ" sz="1400" dirty="0"/>
          </a:p>
        </p:txBody>
      </p:sp>
      <p:cxnSp>
        <p:nvCxnSpPr>
          <p:cNvPr id="10" name="Straight Connector 9"/>
          <p:cNvCxnSpPr/>
          <p:nvPr/>
        </p:nvCxnSpPr>
        <p:spPr>
          <a:xfrm>
            <a:off x="666117" y="901082"/>
            <a:ext cx="9361168" cy="0"/>
          </a:xfrm>
          <a:prstGeom prst="line">
            <a:avLst/>
          </a:prstGeom>
          <a:ln>
            <a:solidFill>
              <a:schemeClr val="bg1">
                <a:alpha val="50000"/>
              </a:schemeClr>
            </a:solidFill>
            <a:prstDash val="sysDot"/>
          </a:ln>
          <a:effectLst/>
        </p:spPr>
        <p:style>
          <a:lnRef idx="1">
            <a:schemeClr val="accent1"/>
          </a:lnRef>
          <a:fillRef idx="0">
            <a:schemeClr val="accent1"/>
          </a:fillRef>
          <a:effectRef idx="0">
            <a:schemeClr val="accent1"/>
          </a:effectRef>
          <a:fontRef idx="minor">
            <a:schemeClr val="tx1"/>
          </a:fontRef>
        </p:style>
      </p:cxnSp>
      <p:sp>
        <p:nvSpPr>
          <p:cNvPr id="23" name="Nadpis 4"/>
          <p:cNvSpPr txBox="1">
            <a:spLocks/>
          </p:cNvSpPr>
          <p:nvPr/>
        </p:nvSpPr>
        <p:spPr>
          <a:xfrm>
            <a:off x="666116" y="0"/>
            <a:ext cx="9361169" cy="901082"/>
          </a:xfrm>
          <a:prstGeom prst="rect">
            <a:avLst/>
          </a:prstGeom>
          <a:gradFill>
            <a:gsLst>
              <a:gs pos="0">
                <a:srgbClr val="FFFF00"/>
              </a:gs>
              <a:gs pos="100000">
                <a:srgbClr val="FCDE04"/>
              </a:gs>
            </a:gsLst>
            <a:lin ang="0" scaled="0"/>
          </a:gradFill>
        </p:spPr>
        <p:txBody>
          <a:bodyPr vert="horz" lIns="432000" tIns="49785" rIns="99569" bIns="72000" rtlCol="0" anchor="ctr">
            <a:noAutofit/>
          </a:bodyPr>
          <a:lstStyle/>
          <a:p>
            <a:pPr>
              <a:spcBef>
                <a:spcPct val="0"/>
              </a:spcBef>
            </a:pPr>
            <a:endParaRPr lang="cs-CZ" sz="2800" dirty="0">
              <a:latin typeface="Trebuchet MS" panose="020B0703020202090204" pitchFamily="34" charset="0"/>
            </a:endParaRPr>
          </a:p>
          <a:p>
            <a:pPr>
              <a:spcBef>
                <a:spcPct val="0"/>
              </a:spcBef>
            </a:pPr>
            <a:r>
              <a:rPr lang="cs-CZ" sz="2400" b="1" dirty="0">
                <a:latin typeface="Trebuchet MS" panose="020B0703020202090204" pitchFamily="34" charset="0"/>
              </a:rPr>
              <a:t>FOTOGRAFIE </a:t>
            </a:r>
            <a:r>
              <a:rPr lang="cs-CZ" sz="2400" b="1" dirty="0" smtClean="0">
                <a:latin typeface="Trebuchet MS" panose="020B0703020202090204" pitchFamily="34" charset="0"/>
              </a:rPr>
              <a:t>Z ADAPTAČNÍHO </a:t>
            </a:r>
            <a:r>
              <a:rPr lang="cs-CZ" sz="2400" b="1" dirty="0">
                <a:latin typeface="Trebuchet MS" panose="020B0703020202090204" pitchFamily="34" charset="0"/>
              </a:rPr>
              <a:t>PROGRAMU </a:t>
            </a:r>
            <a:r>
              <a:rPr lang="cs-CZ" sz="2400" b="1" dirty="0" smtClean="0">
                <a:latin typeface="Trebuchet MS" panose="020B0703020202090204" pitchFamily="34" charset="0"/>
              </a:rPr>
              <a:t>A PROGRAMU </a:t>
            </a:r>
            <a:r>
              <a:rPr lang="cs-CZ" sz="2400" b="1" dirty="0">
                <a:latin typeface="Trebuchet MS" panose="020B0703020202090204" pitchFamily="34" charset="0"/>
              </a:rPr>
              <a:t>NA TÉMA </a:t>
            </a:r>
            <a:r>
              <a:rPr lang="cs-CZ" sz="2400" b="1" i="1" dirty="0">
                <a:latin typeface="Trebuchet MS" panose="020B0703020202090204" pitchFamily="34" charset="0"/>
              </a:rPr>
              <a:t>DOSPÍVÁNÍ, </a:t>
            </a:r>
            <a:r>
              <a:rPr lang="cs-CZ" sz="2400" b="1" i="1" dirty="0" smtClean="0">
                <a:latin typeface="Trebuchet MS" panose="020B0703020202090204" pitchFamily="34" charset="0"/>
              </a:rPr>
              <a:t>DOSPĚLOST</a:t>
            </a:r>
            <a:r>
              <a:rPr lang="cs-CZ" sz="2400" b="1" i="1" dirty="0">
                <a:latin typeface="Trebuchet MS" panose="020B0703020202090204" pitchFamily="34" charset="0"/>
              </a:rPr>
              <a:t>, PŘECHOD NA </a:t>
            </a:r>
            <a:r>
              <a:rPr lang="cs-CZ" sz="2400" b="1" i="1" dirty="0" smtClean="0">
                <a:latin typeface="Trebuchet MS" panose="020B0703020202090204" pitchFamily="34" charset="0"/>
              </a:rPr>
              <a:t>SŠ</a:t>
            </a:r>
            <a:endParaRPr lang="cs-CZ" sz="2400" b="1" i="1" dirty="0">
              <a:latin typeface="Trebuchet MS" panose="020B0703020202090204" pitchFamily="34" charset="0"/>
            </a:endParaRPr>
          </a:p>
          <a:p>
            <a:pPr>
              <a:spcBef>
                <a:spcPct val="0"/>
              </a:spcBef>
            </a:pPr>
            <a:endParaRPr lang="cs-CZ" sz="2800" dirty="0">
              <a:ln w="3175">
                <a:noFill/>
              </a:ln>
              <a:latin typeface="Trebuchet MS" panose="020B0703020202090204" pitchFamily="34" charset="0"/>
              <a:cs typeface="Arial" pitchFamily="34" charset="0"/>
            </a:endParaRPr>
          </a:p>
        </p:txBody>
      </p:sp>
      <p:sp>
        <p:nvSpPr>
          <p:cNvPr id="16" name="Nadpis 4"/>
          <p:cNvSpPr txBox="1">
            <a:spLocks/>
          </p:cNvSpPr>
          <p:nvPr/>
        </p:nvSpPr>
        <p:spPr>
          <a:xfrm>
            <a:off x="1010244" y="7021037"/>
            <a:ext cx="9361169" cy="540226"/>
          </a:xfrm>
          <a:prstGeom prst="rect">
            <a:avLst/>
          </a:prstGeom>
          <a:noFill/>
        </p:spPr>
        <p:txBody>
          <a:bodyPr vert="horz" lIns="0" tIns="49785" rIns="99569" bIns="49785" rtlCol="0" anchor="ctr">
            <a:noAutofit/>
          </a:bodyPr>
          <a:lstStyle/>
          <a:p>
            <a:r>
              <a:rPr lang="fr-FR" sz="1600" spc="100" baseline="30000" dirty="0">
                <a:ea typeface="+mj-ea"/>
                <a:cs typeface="Arial" pitchFamily="34" charset="0"/>
              </a:rPr>
              <a:t>Prev—Centrum z.</a:t>
            </a:r>
            <a:r>
              <a:rPr lang="cs-CZ" sz="1600" spc="100" baseline="30000" dirty="0">
                <a:ea typeface="+mj-ea"/>
                <a:cs typeface="Arial" pitchFamily="34" charset="0"/>
              </a:rPr>
              <a:t>ú</a:t>
            </a:r>
            <a:r>
              <a:rPr lang="fr-FR" sz="1600" spc="100" baseline="30000" dirty="0">
                <a:ea typeface="+mj-ea"/>
                <a:cs typeface="Arial" pitchFamily="34" charset="0"/>
              </a:rPr>
              <a:t>.</a:t>
            </a:r>
            <a:r>
              <a:rPr lang="cs-CZ" sz="1600" spc="100" baseline="30000" dirty="0">
                <a:ea typeface="+mj-ea"/>
                <a:cs typeface="Arial" pitchFamily="34" charset="0"/>
              </a:rPr>
              <a:t>,</a:t>
            </a:r>
            <a:r>
              <a:rPr lang="fr-FR" sz="1600" spc="100" baseline="30000" dirty="0">
                <a:ea typeface="+mj-ea"/>
                <a:cs typeface="Arial" pitchFamily="34" charset="0"/>
              </a:rPr>
              <a:t> </a:t>
            </a:r>
            <a:r>
              <a:rPr lang="cs-CZ" sz="1600" b="1" spc="100" baseline="30000" dirty="0">
                <a:ea typeface="+mj-ea"/>
                <a:cs typeface="Arial" pitchFamily="34" charset="0"/>
              </a:rPr>
              <a:t>PROGRAMY PRIMÁRNÍ PREVENCE</a:t>
            </a:r>
            <a:r>
              <a:rPr lang="fr-FR" sz="1600" spc="100" baseline="30000" dirty="0">
                <a:ea typeface="+mj-ea"/>
                <a:cs typeface="Arial" pitchFamily="34" charset="0"/>
              </a:rPr>
              <a:t>  tel: 2</a:t>
            </a:r>
            <a:r>
              <a:rPr lang="cs-CZ" sz="1600" spc="100" baseline="30000" dirty="0">
                <a:ea typeface="+mj-ea"/>
                <a:cs typeface="Arial" pitchFamily="34" charset="0"/>
              </a:rPr>
              <a:t>42</a:t>
            </a:r>
            <a:r>
              <a:rPr lang="fr-FR" sz="1600" spc="100" baseline="30000" dirty="0">
                <a:ea typeface="+mj-ea"/>
                <a:cs typeface="Arial" pitchFamily="34" charset="0"/>
              </a:rPr>
              <a:t> </a:t>
            </a:r>
            <a:r>
              <a:rPr lang="cs-CZ" sz="1600" spc="100" baseline="30000" dirty="0">
                <a:ea typeface="+mj-ea"/>
                <a:cs typeface="Arial" pitchFamily="34" charset="0"/>
              </a:rPr>
              <a:t>498</a:t>
            </a:r>
            <a:r>
              <a:rPr lang="fr-FR" sz="1600" spc="100" baseline="30000" dirty="0">
                <a:ea typeface="+mj-ea"/>
                <a:cs typeface="Arial" pitchFamily="34" charset="0"/>
              </a:rPr>
              <a:t> </a:t>
            </a:r>
            <a:r>
              <a:rPr lang="cs-CZ" sz="1600" spc="100" baseline="30000" dirty="0">
                <a:ea typeface="+mj-ea"/>
                <a:cs typeface="Arial" pitchFamily="34" charset="0"/>
              </a:rPr>
              <a:t>335</a:t>
            </a:r>
            <a:r>
              <a:rPr lang="fr-FR" sz="1600" spc="100" baseline="30000" dirty="0">
                <a:ea typeface="+mj-ea"/>
                <a:cs typeface="Arial" pitchFamily="34" charset="0"/>
              </a:rPr>
              <a:t> / 77</a:t>
            </a:r>
            <a:r>
              <a:rPr lang="cs-CZ" sz="1600" spc="100" baseline="30000" dirty="0">
                <a:ea typeface="+mj-ea"/>
                <a:cs typeface="Arial" pitchFamily="34" charset="0"/>
              </a:rPr>
              <a:t>6</a:t>
            </a:r>
            <a:r>
              <a:rPr lang="fr-FR" sz="1600" spc="100" baseline="30000" dirty="0">
                <a:ea typeface="+mj-ea"/>
                <a:cs typeface="Arial" pitchFamily="34" charset="0"/>
              </a:rPr>
              <a:t> </a:t>
            </a:r>
            <a:r>
              <a:rPr lang="cs-CZ" sz="1600" spc="100" baseline="30000" dirty="0">
                <a:ea typeface="+mj-ea"/>
                <a:cs typeface="Arial" pitchFamily="34" charset="0"/>
              </a:rPr>
              <a:t>619</a:t>
            </a:r>
            <a:r>
              <a:rPr lang="fr-FR" sz="1600" spc="100" baseline="30000" dirty="0">
                <a:ea typeface="+mj-ea"/>
                <a:cs typeface="Arial" pitchFamily="34" charset="0"/>
              </a:rPr>
              <a:t> </a:t>
            </a:r>
            <a:r>
              <a:rPr lang="cs-CZ" sz="1600" spc="100" baseline="30000" dirty="0">
                <a:ea typeface="+mj-ea"/>
                <a:cs typeface="Arial" pitchFamily="34" charset="0"/>
              </a:rPr>
              <a:t>505</a:t>
            </a:r>
            <a:r>
              <a:rPr lang="fr-FR" sz="1600" spc="100" baseline="30000" dirty="0">
                <a:ea typeface="+mj-ea"/>
                <a:cs typeface="Arial" pitchFamily="34" charset="0"/>
              </a:rPr>
              <a:t> / email: p</a:t>
            </a:r>
            <a:r>
              <a:rPr lang="cs-CZ" sz="1600" spc="100" baseline="30000" dirty="0">
                <a:ea typeface="+mj-ea"/>
                <a:cs typeface="Arial" pitchFamily="34" charset="0"/>
              </a:rPr>
              <a:t>revence</a:t>
            </a:r>
            <a:r>
              <a:rPr lang="fr-FR" sz="1600" spc="100" baseline="30000" dirty="0">
                <a:ea typeface="+mj-ea"/>
                <a:cs typeface="Arial" pitchFamily="34" charset="0"/>
              </a:rPr>
              <a:t>@prevcentrum.cz / www.prevcentrum.cz</a:t>
            </a:r>
          </a:p>
        </p:txBody>
      </p:sp>
      <p:sp>
        <p:nvSpPr>
          <p:cNvPr id="8" name="Nadpis 4">
            <a:extLst>
              <a:ext uri="{FF2B5EF4-FFF2-40B4-BE49-F238E27FC236}">
                <a16:creationId xmlns:a16="http://schemas.microsoft.com/office/drawing/2014/main" id="{2A6C5E48-9432-7443-96AA-A7B7187AE27D}"/>
              </a:ext>
            </a:extLst>
          </p:cNvPr>
          <p:cNvSpPr txBox="1">
            <a:spLocks/>
          </p:cNvSpPr>
          <p:nvPr/>
        </p:nvSpPr>
        <p:spPr>
          <a:xfrm>
            <a:off x="8937522" y="0"/>
            <a:ext cx="1089763" cy="901082"/>
          </a:xfrm>
          <a:prstGeom prst="rect">
            <a:avLst/>
          </a:prstGeom>
          <a:solidFill>
            <a:schemeClr val="bg1">
              <a:lumMod val="95000"/>
            </a:schemeClr>
          </a:solidFill>
        </p:spPr>
        <p:txBody>
          <a:bodyPr vert="horz" lIns="0" tIns="0" rIns="0" bIns="0" rtlCol="0" anchor="ctr">
            <a:noAutofit/>
          </a:bodyPr>
          <a:lstStyle/>
          <a:p>
            <a:pPr algn="ctr">
              <a:spcBef>
                <a:spcPct val="0"/>
              </a:spcBef>
            </a:pPr>
            <a:fld id="{6D3FFB31-3EFA-446A-B100-08173E93E202}" type="slidenum">
              <a:rPr lang="cs-CZ" sz="1400" smtClean="0">
                <a:ln w="3175">
                  <a:noFill/>
                </a:ln>
                <a:latin typeface="Trebuchet MS" panose="020B0603020202020204" pitchFamily="34" charset="0"/>
                <a:ea typeface="+mj-ea"/>
                <a:cs typeface="Arial" pitchFamily="34" charset="0"/>
              </a:rPr>
              <a:t>25</a:t>
            </a:fld>
            <a:endParaRPr lang="cs-CZ" sz="1400" dirty="0">
              <a:ln w="3175">
                <a:noFill/>
              </a:ln>
              <a:latin typeface="Trebuchet MS" panose="020B0603020202020204" pitchFamily="34" charset="0"/>
              <a:ea typeface="+mj-ea"/>
              <a:cs typeface="Arial" pitchFamily="34" charset="0"/>
            </a:endParaRPr>
          </a:p>
        </p:txBody>
      </p:sp>
      <p:pic>
        <p:nvPicPr>
          <p:cNvPr id="7" name="Obrázek 6">
            <a:extLst>
              <a:ext uri="{FF2B5EF4-FFF2-40B4-BE49-F238E27FC236}">
                <a16:creationId xmlns:a16="http://schemas.microsoft.com/office/drawing/2014/main" id="{FF9F9E66-A68A-3E43-BD19-667580ABD33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6115" y="1059747"/>
            <a:ext cx="4751352" cy="3563514"/>
          </a:xfrm>
          <a:prstGeom prst="rect">
            <a:avLst/>
          </a:prstGeom>
        </p:spPr>
      </p:pic>
      <p:pic>
        <p:nvPicPr>
          <p:cNvPr id="9" name="Obrázek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64777" y="3507432"/>
            <a:ext cx="4663440" cy="3374839"/>
          </a:xfrm>
          <a:prstGeom prst="rect">
            <a:avLst/>
          </a:prstGeom>
        </p:spPr>
      </p:pic>
    </p:spTree>
    <p:extLst>
      <p:ext uri="{BB962C8B-B14F-4D97-AF65-F5344CB8AC3E}">
        <p14:creationId xmlns:p14="http://schemas.microsoft.com/office/powerpoint/2010/main" val="7623137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666116" y="1088833"/>
            <a:ext cx="9361168" cy="5932204"/>
          </a:xfrm>
          <a:prstGeom prst="rect">
            <a:avLst/>
          </a:prstGeom>
          <a:noFill/>
        </p:spPr>
        <p:txBody>
          <a:bodyPr wrap="square" rIns="360000" numCol="1" spcCol="360000" rtlCol="0" anchor="t">
            <a:noAutofit/>
          </a:bodyPr>
          <a:lstStyle/>
          <a:p>
            <a:pPr marL="285750" indent="-285750" algn="just">
              <a:buFont typeface="Arial" panose="020B0604020202020204" pitchFamily="34" charset="0"/>
              <a:buChar char="•"/>
            </a:pPr>
            <a:r>
              <a:rPr lang="cs-CZ" dirty="0" smtClean="0"/>
              <a:t>1. stupeň ZŠ (cca 7 žáků), 2. stupeň ZŠ (cca 3 žáci).</a:t>
            </a:r>
          </a:p>
          <a:p>
            <a:pPr marL="285750" indent="-285750" algn="just">
              <a:buFont typeface="Arial" panose="020B0604020202020204" pitchFamily="34" charset="0"/>
              <a:buChar char="•"/>
            </a:pPr>
            <a:endParaRPr lang="cs-CZ" sz="1000" dirty="0" smtClean="0"/>
          </a:p>
          <a:p>
            <a:pPr marL="285750" indent="-285750" algn="just">
              <a:buFont typeface="Arial" panose="020B0604020202020204" pitchFamily="34" charset="0"/>
              <a:buChar char="•"/>
            </a:pPr>
            <a:r>
              <a:rPr lang="cs-CZ" dirty="0" smtClean="0"/>
              <a:t>Žáci se specifickými vzdělávacími potřebami.</a:t>
            </a:r>
          </a:p>
          <a:p>
            <a:pPr marL="285750" indent="-285750" algn="just">
              <a:buFont typeface="Arial" panose="020B0604020202020204" pitchFamily="34" charset="0"/>
              <a:buChar char="•"/>
            </a:pPr>
            <a:endParaRPr lang="cs-CZ" sz="1000" dirty="0" smtClean="0"/>
          </a:p>
          <a:p>
            <a:pPr marL="285750" indent="-285750" algn="just">
              <a:buFont typeface="Arial" panose="020B0604020202020204" pitchFamily="34" charset="0"/>
              <a:buChar char="•"/>
            </a:pPr>
            <a:r>
              <a:rPr lang="cs-CZ" dirty="0" smtClean="0"/>
              <a:t>Na programech je vždy přítomna třídní učitelka a asistentka pedagoga.</a:t>
            </a:r>
          </a:p>
          <a:p>
            <a:pPr marL="285750" indent="-285750" algn="just">
              <a:buFont typeface="Arial" panose="020B0604020202020204" pitchFamily="34" charset="0"/>
              <a:buChar char="•"/>
            </a:pPr>
            <a:endParaRPr lang="cs-CZ" sz="1000" dirty="0" smtClean="0"/>
          </a:p>
          <a:p>
            <a:pPr marL="285750" indent="-285750" algn="just">
              <a:buFont typeface="Arial" panose="020B0604020202020204" pitchFamily="34" charset="0"/>
              <a:buChar char="•"/>
            </a:pPr>
            <a:r>
              <a:rPr lang="cs-CZ" dirty="0" smtClean="0"/>
              <a:t>Programy jsou vždy dvouhodinové.</a:t>
            </a:r>
          </a:p>
          <a:p>
            <a:pPr marL="285750" indent="-285750" algn="just">
              <a:buFont typeface="Arial" panose="020B0604020202020204" pitchFamily="34" charset="0"/>
              <a:buChar char="•"/>
            </a:pPr>
            <a:endParaRPr lang="cs-CZ" sz="1000" dirty="0" smtClean="0"/>
          </a:p>
          <a:p>
            <a:pPr marL="285750" indent="-285750" algn="just">
              <a:buFont typeface="Arial" panose="020B0604020202020204" pitchFamily="34" charset="0"/>
              <a:buChar char="•"/>
            </a:pPr>
            <a:r>
              <a:rPr lang="cs-CZ" b="1" dirty="0" smtClean="0"/>
              <a:t>Témata vztahů ve třídě a spolupráce </a:t>
            </a:r>
            <a:r>
              <a:rPr lang="cs-CZ" dirty="0" smtClean="0"/>
              <a:t>– specifikem oproti běžným třídám základních škol je již samotná práce v malém kolektivu, dále nutnost zapojení žáků napříč věkem, důraz na konkrétní specifické vzdělávací potřeby žáků a jejich schopnosti se do programu zapojit. </a:t>
            </a:r>
          </a:p>
          <a:p>
            <a:pPr marL="285750" indent="-285750" algn="just">
              <a:buFont typeface="Arial" panose="020B0604020202020204" pitchFamily="34" charset="0"/>
              <a:buChar char="•"/>
            </a:pPr>
            <a:endParaRPr lang="cs-CZ" sz="1000" dirty="0" smtClean="0"/>
          </a:p>
          <a:p>
            <a:pPr marL="285750" indent="-285750" algn="just">
              <a:buFont typeface="Arial" panose="020B0604020202020204" pitchFamily="34" charset="0"/>
              <a:buChar char="•"/>
            </a:pPr>
            <a:r>
              <a:rPr lang="cs-CZ" dirty="0" smtClean="0"/>
              <a:t>Osvědčují se techniky skupinové, kde si žáci mohou sami rozdělit práci, techniky výtvarné a techniky pohybové, které vždy otevírají diskuzi na probírané téma. </a:t>
            </a:r>
            <a:r>
              <a:rPr lang="cs-CZ" dirty="0"/>
              <a:t>Obecně žáci potřebují nově získané informace slyšet vícekrát a osvědčilo se nám zůstávat u jednoho konkrétního tématu delší dobu, aby žáci měli možnost si informace lépe zapamatovat a vyzkoušet. </a:t>
            </a:r>
            <a:endParaRPr lang="cs-CZ" dirty="0" smtClean="0"/>
          </a:p>
          <a:p>
            <a:pPr marL="285750" indent="-285750" algn="just">
              <a:buFont typeface="Arial" panose="020B0604020202020204" pitchFamily="34" charset="0"/>
              <a:buChar char="•"/>
            </a:pPr>
            <a:endParaRPr lang="cs-CZ" sz="1000" dirty="0" smtClean="0"/>
          </a:p>
          <a:p>
            <a:pPr marL="285750" indent="-285750" algn="just">
              <a:buFont typeface="Arial" panose="020B0604020202020204" pitchFamily="34" charset="0"/>
              <a:buChar char="•"/>
            </a:pPr>
            <a:r>
              <a:rPr lang="cs-CZ" dirty="0"/>
              <a:t>Žáci se do programu aktivně zapojovali, byli schopni práce ve skupině, někteří žáci byli více odkázáni na pomoc asistentky pedagoga, která byla do programu také aktivně zapojena. </a:t>
            </a:r>
          </a:p>
          <a:p>
            <a:pPr marL="285750" indent="-285750" algn="just">
              <a:buFont typeface="Arial" panose="020B0604020202020204" pitchFamily="34" charset="0"/>
              <a:buChar char="•"/>
            </a:pPr>
            <a:endParaRPr lang="cs-CZ" sz="1600" dirty="0"/>
          </a:p>
          <a:p>
            <a:pPr marL="285750" indent="-285750" algn="just">
              <a:buFont typeface="Arial" panose="020B0604020202020204" pitchFamily="34" charset="0"/>
              <a:buChar char="•"/>
            </a:pPr>
            <a:endParaRPr lang="cs-CZ" sz="1500" dirty="0" smtClean="0"/>
          </a:p>
          <a:p>
            <a:pPr marL="285750" indent="-285750" algn="just">
              <a:buFont typeface="Arial" panose="020B0604020202020204" pitchFamily="34" charset="0"/>
              <a:buChar char="•"/>
            </a:pPr>
            <a:endParaRPr lang="cs-CZ" sz="1500" dirty="0" smtClean="0"/>
          </a:p>
          <a:p>
            <a:pPr marL="285750" indent="-285750" algn="just">
              <a:buFont typeface="Arial" panose="020B0604020202020204" pitchFamily="34" charset="0"/>
              <a:buChar char="•"/>
            </a:pPr>
            <a:endParaRPr lang="cs-CZ" sz="1500" dirty="0" smtClean="0"/>
          </a:p>
          <a:p>
            <a:pPr marL="285750" indent="-285750" algn="just">
              <a:buFont typeface="Arial" panose="020B0604020202020204" pitchFamily="34" charset="0"/>
              <a:buChar char="•"/>
            </a:pPr>
            <a:endParaRPr lang="cs-CZ" sz="1500" dirty="0" smtClean="0"/>
          </a:p>
        </p:txBody>
      </p:sp>
      <p:cxnSp>
        <p:nvCxnSpPr>
          <p:cNvPr id="10" name="Straight Connector 9"/>
          <p:cNvCxnSpPr/>
          <p:nvPr/>
        </p:nvCxnSpPr>
        <p:spPr>
          <a:xfrm>
            <a:off x="666117" y="901082"/>
            <a:ext cx="9361168" cy="0"/>
          </a:xfrm>
          <a:prstGeom prst="line">
            <a:avLst/>
          </a:prstGeom>
          <a:ln>
            <a:solidFill>
              <a:schemeClr val="bg1">
                <a:alpha val="50000"/>
              </a:schemeClr>
            </a:solidFill>
            <a:prstDash val="sysDot"/>
          </a:ln>
          <a:effectLst/>
        </p:spPr>
        <p:style>
          <a:lnRef idx="1">
            <a:schemeClr val="accent1"/>
          </a:lnRef>
          <a:fillRef idx="0">
            <a:schemeClr val="accent1"/>
          </a:fillRef>
          <a:effectRef idx="0">
            <a:schemeClr val="accent1"/>
          </a:effectRef>
          <a:fontRef idx="minor">
            <a:schemeClr val="tx1"/>
          </a:fontRef>
        </p:style>
      </p:cxnSp>
      <p:sp>
        <p:nvSpPr>
          <p:cNvPr id="23" name="Nadpis 4"/>
          <p:cNvSpPr txBox="1">
            <a:spLocks/>
          </p:cNvSpPr>
          <p:nvPr/>
        </p:nvSpPr>
        <p:spPr>
          <a:xfrm>
            <a:off x="666116" y="0"/>
            <a:ext cx="9361169" cy="901082"/>
          </a:xfrm>
          <a:prstGeom prst="rect">
            <a:avLst/>
          </a:prstGeom>
          <a:gradFill>
            <a:gsLst>
              <a:gs pos="0">
                <a:srgbClr val="FFFF00"/>
              </a:gs>
              <a:gs pos="100000">
                <a:srgbClr val="FCDE04"/>
              </a:gs>
            </a:gsLst>
            <a:lin ang="0" scaled="0"/>
          </a:gradFill>
        </p:spPr>
        <p:txBody>
          <a:bodyPr vert="horz" lIns="432000" tIns="49785" rIns="99569" bIns="72000" rtlCol="0" anchor="ctr">
            <a:noAutofit/>
          </a:bodyPr>
          <a:lstStyle/>
          <a:p>
            <a:pPr>
              <a:spcBef>
                <a:spcPct val="0"/>
              </a:spcBef>
            </a:pPr>
            <a:r>
              <a:rPr lang="cs-CZ" sz="2400" b="1" dirty="0" smtClean="0">
                <a:ln w="3175">
                  <a:noFill/>
                </a:ln>
                <a:latin typeface="Trebuchet MS" panose="020B0703020202090204" pitchFamily="34" charset="0"/>
                <a:cs typeface="Arial" pitchFamily="34" charset="0"/>
              </a:rPr>
              <a:t>PŘÍKLAD Z PRAXE PROGRAMŮ VŠEOBECNÉ PRIMÁRNÍ PREVENCE RIZIKOVÉHO CHOVÁNÍ</a:t>
            </a:r>
            <a:endParaRPr lang="cs-CZ" sz="2400" b="1" dirty="0">
              <a:ln w="3175">
                <a:noFill/>
              </a:ln>
              <a:latin typeface="Trebuchet MS" panose="020B0703020202090204" pitchFamily="34" charset="0"/>
              <a:cs typeface="Arial" pitchFamily="34" charset="0"/>
            </a:endParaRPr>
          </a:p>
        </p:txBody>
      </p:sp>
      <p:sp>
        <p:nvSpPr>
          <p:cNvPr id="16" name="Nadpis 4"/>
          <p:cNvSpPr txBox="1">
            <a:spLocks/>
          </p:cNvSpPr>
          <p:nvPr/>
        </p:nvSpPr>
        <p:spPr>
          <a:xfrm>
            <a:off x="1010244" y="7021037"/>
            <a:ext cx="9361169" cy="540226"/>
          </a:xfrm>
          <a:prstGeom prst="rect">
            <a:avLst/>
          </a:prstGeom>
          <a:noFill/>
        </p:spPr>
        <p:txBody>
          <a:bodyPr vert="horz" lIns="0" tIns="49785" rIns="99569" bIns="49785" rtlCol="0" anchor="ctr">
            <a:noAutofit/>
          </a:bodyPr>
          <a:lstStyle/>
          <a:p>
            <a:r>
              <a:rPr lang="fr-FR" sz="1600" spc="100" baseline="30000" dirty="0">
                <a:ea typeface="+mj-ea"/>
                <a:cs typeface="Arial" pitchFamily="34" charset="0"/>
              </a:rPr>
              <a:t>Prev—Centrum z.</a:t>
            </a:r>
            <a:r>
              <a:rPr lang="cs-CZ" sz="1600" spc="100" baseline="30000" dirty="0">
                <a:ea typeface="+mj-ea"/>
                <a:cs typeface="Arial" pitchFamily="34" charset="0"/>
              </a:rPr>
              <a:t>ú</a:t>
            </a:r>
            <a:r>
              <a:rPr lang="fr-FR" sz="1600" spc="100" baseline="30000" dirty="0">
                <a:ea typeface="+mj-ea"/>
                <a:cs typeface="Arial" pitchFamily="34" charset="0"/>
              </a:rPr>
              <a:t>.</a:t>
            </a:r>
            <a:r>
              <a:rPr lang="cs-CZ" sz="1600" spc="100" baseline="30000" dirty="0">
                <a:ea typeface="+mj-ea"/>
                <a:cs typeface="Arial" pitchFamily="34" charset="0"/>
              </a:rPr>
              <a:t>,</a:t>
            </a:r>
            <a:r>
              <a:rPr lang="fr-FR" sz="1600" spc="100" baseline="30000" dirty="0">
                <a:ea typeface="+mj-ea"/>
                <a:cs typeface="Arial" pitchFamily="34" charset="0"/>
              </a:rPr>
              <a:t> </a:t>
            </a:r>
            <a:r>
              <a:rPr lang="cs-CZ" sz="1600" b="1" spc="100" baseline="30000" dirty="0">
                <a:ea typeface="+mj-ea"/>
                <a:cs typeface="Arial" pitchFamily="34" charset="0"/>
              </a:rPr>
              <a:t>PROGRAMY PRIMÁRNÍ PREVENCE</a:t>
            </a:r>
            <a:r>
              <a:rPr lang="fr-FR" sz="1600" spc="100" baseline="30000" dirty="0">
                <a:ea typeface="+mj-ea"/>
                <a:cs typeface="Arial" pitchFamily="34" charset="0"/>
              </a:rPr>
              <a:t>  tel: 2</a:t>
            </a:r>
            <a:r>
              <a:rPr lang="cs-CZ" sz="1600" spc="100" baseline="30000" dirty="0">
                <a:ea typeface="+mj-ea"/>
                <a:cs typeface="Arial" pitchFamily="34" charset="0"/>
              </a:rPr>
              <a:t>42</a:t>
            </a:r>
            <a:r>
              <a:rPr lang="fr-FR" sz="1600" spc="100" baseline="30000" dirty="0">
                <a:ea typeface="+mj-ea"/>
                <a:cs typeface="Arial" pitchFamily="34" charset="0"/>
              </a:rPr>
              <a:t> </a:t>
            </a:r>
            <a:r>
              <a:rPr lang="cs-CZ" sz="1600" spc="100" baseline="30000" dirty="0">
                <a:ea typeface="+mj-ea"/>
                <a:cs typeface="Arial" pitchFamily="34" charset="0"/>
              </a:rPr>
              <a:t>498</a:t>
            </a:r>
            <a:r>
              <a:rPr lang="fr-FR" sz="1600" spc="100" baseline="30000" dirty="0">
                <a:ea typeface="+mj-ea"/>
                <a:cs typeface="Arial" pitchFamily="34" charset="0"/>
              </a:rPr>
              <a:t> </a:t>
            </a:r>
            <a:r>
              <a:rPr lang="cs-CZ" sz="1600" spc="100" baseline="30000" dirty="0">
                <a:ea typeface="+mj-ea"/>
                <a:cs typeface="Arial" pitchFamily="34" charset="0"/>
              </a:rPr>
              <a:t>335</a:t>
            </a:r>
            <a:r>
              <a:rPr lang="fr-FR" sz="1600" spc="100" baseline="30000" dirty="0">
                <a:ea typeface="+mj-ea"/>
                <a:cs typeface="Arial" pitchFamily="34" charset="0"/>
              </a:rPr>
              <a:t> / 77</a:t>
            </a:r>
            <a:r>
              <a:rPr lang="cs-CZ" sz="1600" spc="100" baseline="30000" dirty="0">
                <a:ea typeface="+mj-ea"/>
                <a:cs typeface="Arial" pitchFamily="34" charset="0"/>
              </a:rPr>
              <a:t>6</a:t>
            </a:r>
            <a:r>
              <a:rPr lang="fr-FR" sz="1600" spc="100" baseline="30000" dirty="0">
                <a:ea typeface="+mj-ea"/>
                <a:cs typeface="Arial" pitchFamily="34" charset="0"/>
              </a:rPr>
              <a:t> </a:t>
            </a:r>
            <a:r>
              <a:rPr lang="cs-CZ" sz="1600" spc="100" baseline="30000" dirty="0">
                <a:ea typeface="+mj-ea"/>
                <a:cs typeface="Arial" pitchFamily="34" charset="0"/>
              </a:rPr>
              <a:t>619</a:t>
            </a:r>
            <a:r>
              <a:rPr lang="fr-FR" sz="1600" spc="100" baseline="30000" dirty="0">
                <a:ea typeface="+mj-ea"/>
                <a:cs typeface="Arial" pitchFamily="34" charset="0"/>
              </a:rPr>
              <a:t> </a:t>
            </a:r>
            <a:r>
              <a:rPr lang="cs-CZ" sz="1600" spc="100" baseline="30000" dirty="0">
                <a:ea typeface="+mj-ea"/>
                <a:cs typeface="Arial" pitchFamily="34" charset="0"/>
              </a:rPr>
              <a:t>505</a:t>
            </a:r>
            <a:r>
              <a:rPr lang="fr-FR" sz="1600" spc="100" baseline="30000" dirty="0">
                <a:ea typeface="+mj-ea"/>
                <a:cs typeface="Arial" pitchFamily="34" charset="0"/>
              </a:rPr>
              <a:t> / email: p</a:t>
            </a:r>
            <a:r>
              <a:rPr lang="cs-CZ" sz="1600" spc="100" baseline="30000" dirty="0">
                <a:ea typeface="+mj-ea"/>
                <a:cs typeface="Arial" pitchFamily="34" charset="0"/>
              </a:rPr>
              <a:t>revence</a:t>
            </a:r>
            <a:r>
              <a:rPr lang="fr-FR" sz="1600" spc="100" baseline="30000" dirty="0">
                <a:ea typeface="+mj-ea"/>
                <a:cs typeface="Arial" pitchFamily="34" charset="0"/>
              </a:rPr>
              <a:t>@prevcentrum.cz / www.prevcentrum.cz</a:t>
            </a:r>
          </a:p>
        </p:txBody>
      </p:sp>
      <p:sp>
        <p:nvSpPr>
          <p:cNvPr id="8" name="Nadpis 4">
            <a:extLst>
              <a:ext uri="{FF2B5EF4-FFF2-40B4-BE49-F238E27FC236}">
                <a16:creationId xmlns:a16="http://schemas.microsoft.com/office/drawing/2014/main" id="{2A6C5E48-9432-7443-96AA-A7B7187AE27D}"/>
              </a:ext>
            </a:extLst>
          </p:cNvPr>
          <p:cNvSpPr txBox="1">
            <a:spLocks/>
          </p:cNvSpPr>
          <p:nvPr/>
        </p:nvSpPr>
        <p:spPr>
          <a:xfrm>
            <a:off x="8937522" y="0"/>
            <a:ext cx="1089763" cy="901082"/>
          </a:xfrm>
          <a:prstGeom prst="rect">
            <a:avLst/>
          </a:prstGeom>
          <a:solidFill>
            <a:schemeClr val="bg1">
              <a:lumMod val="95000"/>
            </a:schemeClr>
          </a:solidFill>
        </p:spPr>
        <p:txBody>
          <a:bodyPr vert="horz" lIns="0" tIns="0" rIns="0" bIns="0" rtlCol="0" anchor="ctr">
            <a:noAutofit/>
          </a:bodyPr>
          <a:lstStyle/>
          <a:p>
            <a:pPr algn="ctr">
              <a:spcBef>
                <a:spcPct val="0"/>
              </a:spcBef>
            </a:pPr>
            <a:fld id="{B570C988-A3A5-46B9-AE23-9A11B7B20A32}" type="slidenum">
              <a:rPr lang="cs-CZ" sz="1400" smtClean="0">
                <a:ln w="3175">
                  <a:noFill/>
                </a:ln>
                <a:latin typeface="Trebuchet MS" panose="020B0603020202020204" pitchFamily="34" charset="0"/>
                <a:ea typeface="+mj-ea"/>
                <a:cs typeface="Arial" pitchFamily="34" charset="0"/>
              </a:rPr>
              <a:t>26</a:t>
            </a:fld>
            <a:endParaRPr lang="cs-CZ" sz="1400" dirty="0">
              <a:ln w="3175">
                <a:noFill/>
              </a:ln>
              <a:latin typeface="Trebuchet MS" panose="020B0603020202020204" pitchFamily="34" charset="0"/>
              <a:ea typeface="+mj-ea"/>
              <a:cs typeface="Arial" pitchFamily="34" charset="0"/>
            </a:endParaRPr>
          </a:p>
        </p:txBody>
      </p:sp>
    </p:spTree>
    <p:extLst>
      <p:ext uri="{BB962C8B-B14F-4D97-AF65-F5344CB8AC3E}">
        <p14:creationId xmlns:p14="http://schemas.microsoft.com/office/powerpoint/2010/main" val="29973081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123" y="0"/>
            <a:ext cx="10691790" cy="7559358"/>
            <a:chOff x="0" y="0"/>
            <a:chExt cx="10694035" cy="7560945"/>
          </a:xfrm>
        </p:grpSpPr>
        <p:sp>
          <p:nvSpPr>
            <p:cNvPr id="3" name="object 3"/>
            <p:cNvSpPr/>
            <p:nvPr/>
          </p:nvSpPr>
          <p:spPr>
            <a:xfrm>
              <a:off x="0" y="0"/>
              <a:ext cx="10693908" cy="7560564"/>
            </a:xfrm>
            <a:prstGeom prst="rect">
              <a:avLst/>
            </a:prstGeom>
            <a:blipFill>
              <a:blip r:embed="rId3" cstate="print"/>
              <a:stretch>
                <a:fillRect/>
              </a:stretch>
            </a:blipFill>
          </p:spPr>
          <p:txBody>
            <a:bodyPr wrap="square" lIns="0" tIns="0" rIns="0" bIns="0" rtlCol="0"/>
            <a:lstStyle/>
            <a:p>
              <a:endParaRPr dirty="0"/>
            </a:p>
          </p:txBody>
        </p:sp>
        <p:sp>
          <p:nvSpPr>
            <p:cNvPr id="4" name="object 4"/>
            <p:cNvSpPr/>
            <p:nvPr/>
          </p:nvSpPr>
          <p:spPr>
            <a:xfrm>
              <a:off x="6243828" y="0"/>
              <a:ext cx="4450079" cy="7560561"/>
            </a:xfrm>
            <a:prstGeom prst="rect">
              <a:avLst/>
            </a:prstGeom>
            <a:blipFill>
              <a:blip r:embed="rId4" cstate="print"/>
              <a:stretch>
                <a:fillRect/>
              </a:stretch>
            </a:blipFill>
          </p:spPr>
          <p:txBody>
            <a:bodyPr wrap="square" lIns="0" tIns="0" rIns="0" bIns="0" rtlCol="0"/>
            <a:lstStyle/>
            <a:p>
              <a:endParaRPr dirty="0"/>
            </a:p>
          </p:txBody>
        </p:sp>
      </p:grpSp>
      <p:sp>
        <p:nvSpPr>
          <p:cNvPr id="5" name="object 5"/>
          <p:cNvSpPr txBox="1">
            <a:spLocks noGrp="1"/>
          </p:cNvSpPr>
          <p:nvPr>
            <p:ph type="title"/>
          </p:nvPr>
        </p:nvSpPr>
        <p:spPr>
          <a:xfrm>
            <a:off x="364762" y="1774810"/>
            <a:ext cx="4999717" cy="3398363"/>
          </a:xfrm>
          <a:prstGeom prst="rect">
            <a:avLst/>
          </a:prstGeom>
        </p:spPr>
        <p:txBody>
          <a:bodyPr vert="horz" wrap="square" lIns="0" tIns="12697" rIns="0" bIns="0" rtlCol="0" anchor="ctr">
            <a:spAutoFit/>
          </a:bodyPr>
          <a:lstStyle/>
          <a:p>
            <a:pPr marL="12697" algn="l">
              <a:spcBef>
                <a:spcPts val="100"/>
              </a:spcBef>
            </a:pPr>
            <a:r>
              <a:rPr lang="cs-CZ" sz="4400" spc="-20" dirty="0">
                <a:cs typeface="Calibri"/>
              </a:rPr>
              <a:t>VYHLÍDKY PREV-CENTRUM, Z.Ú., PROGRAMY PRIMÁRNÍ PRO PŘÍŠTÍ ŠKOLNÍ ROK</a:t>
            </a:r>
            <a:endParaRPr lang="cs-CZ" sz="4400" dirty="0">
              <a:cs typeface="Calibri"/>
            </a:endParaRPr>
          </a:p>
        </p:txBody>
      </p:sp>
      <p:sp>
        <p:nvSpPr>
          <p:cNvPr id="6" name="object 6"/>
          <p:cNvSpPr txBox="1"/>
          <p:nvPr/>
        </p:nvSpPr>
        <p:spPr>
          <a:xfrm>
            <a:off x="998625" y="6676563"/>
            <a:ext cx="4594530" cy="337841"/>
          </a:xfrm>
          <a:prstGeom prst="rect">
            <a:avLst/>
          </a:prstGeom>
        </p:spPr>
        <p:txBody>
          <a:bodyPr vert="horz" wrap="square" lIns="0" tIns="14601" rIns="0" bIns="0" rtlCol="0">
            <a:spAutoFit/>
          </a:bodyPr>
          <a:lstStyle/>
          <a:p>
            <a:pPr marL="12697">
              <a:spcBef>
                <a:spcPts val="114"/>
              </a:spcBef>
            </a:pPr>
            <a:r>
              <a:rPr sz="1050" spc="65" dirty="0">
                <a:latin typeface="Calibri"/>
                <a:cs typeface="Calibri"/>
              </a:rPr>
              <a:t>Prev—Centrum </a:t>
            </a:r>
            <a:r>
              <a:rPr sz="1050" spc="60" dirty="0">
                <a:latin typeface="Calibri"/>
                <a:cs typeface="Calibri"/>
              </a:rPr>
              <a:t>z.ú., </a:t>
            </a:r>
            <a:r>
              <a:rPr sz="1050" b="1" spc="65" dirty="0">
                <a:latin typeface="Calibri"/>
                <a:cs typeface="Calibri"/>
              </a:rPr>
              <a:t>PROGRAMY PRIMÁRNÍ PREVENCE </a:t>
            </a:r>
            <a:r>
              <a:rPr sz="1050" spc="50" dirty="0">
                <a:latin typeface="Calibri"/>
                <a:cs typeface="Calibri"/>
              </a:rPr>
              <a:t>tel: </a:t>
            </a:r>
            <a:r>
              <a:rPr sz="1050" spc="55" dirty="0">
                <a:latin typeface="Calibri"/>
                <a:cs typeface="Calibri"/>
              </a:rPr>
              <a:t>242 498</a:t>
            </a:r>
            <a:r>
              <a:rPr sz="1050" spc="204" dirty="0">
                <a:latin typeface="Calibri"/>
                <a:cs typeface="Calibri"/>
              </a:rPr>
              <a:t> </a:t>
            </a:r>
            <a:r>
              <a:rPr sz="1050" spc="75" dirty="0">
                <a:latin typeface="Calibri"/>
                <a:cs typeface="Calibri"/>
              </a:rPr>
              <a:t>335</a:t>
            </a:r>
            <a:endParaRPr sz="1050" dirty="0">
              <a:latin typeface="Calibri"/>
              <a:cs typeface="Calibri"/>
            </a:endParaRPr>
          </a:p>
          <a:p>
            <a:pPr marL="12697">
              <a:spcBef>
                <a:spcPts val="25"/>
              </a:spcBef>
            </a:pPr>
            <a:r>
              <a:rPr sz="1050" spc="5" dirty="0">
                <a:latin typeface="Calibri"/>
                <a:cs typeface="Calibri"/>
              </a:rPr>
              <a:t>/ </a:t>
            </a:r>
            <a:r>
              <a:rPr sz="1050" spc="55" dirty="0">
                <a:latin typeface="Calibri"/>
                <a:cs typeface="Calibri"/>
              </a:rPr>
              <a:t>776 619 505 </a:t>
            </a:r>
            <a:r>
              <a:rPr sz="1050" spc="5" dirty="0">
                <a:latin typeface="Calibri"/>
                <a:cs typeface="Calibri"/>
              </a:rPr>
              <a:t>/ </a:t>
            </a:r>
            <a:r>
              <a:rPr sz="1050" spc="60" dirty="0">
                <a:latin typeface="Calibri"/>
                <a:cs typeface="Calibri"/>
              </a:rPr>
              <a:t>email: </a:t>
            </a:r>
            <a:r>
              <a:rPr sz="1050" spc="65" dirty="0">
                <a:latin typeface="Calibri"/>
                <a:cs typeface="Calibri"/>
                <a:hlinkClick r:id="rId5"/>
              </a:rPr>
              <a:t>prevence@prevcentrum.cz </a:t>
            </a:r>
            <a:r>
              <a:rPr sz="1050" spc="5" dirty="0">
                <a:latin typeface="Calibri"/>
                <a:cs typeface="Calibri"/>
              </a:rPr>
              <a:t>/</a:t>
            </a:r>
            <a:r>
              <a:rPr sz="1050" spc="155" dirty="0">
                <a:latin typeface="Calibri"/>
                <a:cs typeface="Calibri"/>
              </a:rPr>
              <a:t> </a:t>
            </a:r>
            <a:r>
              <a:rPr sz="1050" spc="65" dirty="0">
                <a:latin typeface="Calibri"/>
                <a:cs typeface="Calibri"/>
                <a:hlinkClick r:id="rId6"/>
              </a:rPr>
              <a:t>www.prevcentrum.cz</a:t>
            </a:r>
            <a:endParaRPr sz="1050" dirty="0">
              <a:latin typeface="Calibri"/>
              <a:cs typeface="Calibri"/>
            </a:endParaRPr>
          </a:p>
        </p:txBody>
      </p:sp>
      <p:sp>
        <p:nvSpPr>
          <p:cNvPr id="7" name="object 7"/>
          <p:cNvSpPr/>
          <p:nvPr/>
        </p:nvSpPr>
        <p:spPr>
          <a:xfrm>
            <a:off x="6051655" y="3473991"/>
            <a:ext cx="2792906" cy="612519"/>
          </a:xfrm>
          <a:prstGeom prst="rect">
            <a:avLst/>
          </a:prstGeom>
          <a:blipFill>
            <a:blip r:embed="rId7" cstate="print"/>
            <a:stretch>
              <a:fillRect/>
            </a:stretch>
          </a:blipFill>
        </p:spPr>
        <p:txBody>
          <a:bodyPr wrap="square" lIns="0" tIns="0" rIns="0" bIns="0" rtlCol="0"/>
          <a:lstStyle/>
          <a:p>
            <a:endParaRPr dirty="0"/>
          </a:p>
        </p:txBody>
      </p:sp>
    </p:spTree>
    <p:extLst>
      <p:ext uri="{BB962C8B-B14F-4D97-AF65-F5344CB8AC3E}">
        <p14:creationId xmlns:p14="http://schemas.microsoft.com/office/powerpoint/2010/main" val="32748110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666117" y="901082"/>
            <a:ext cx="9361168" cy="0"/>
          </a:xfrm>
          <a:prstGeom prst="line">
            <a:avLst/>
          </a:prstGeom>
          <a:ln>
            <a:solidFill>
              <a:schemeClr val="bg1">
                <a:alpha val="50000"/>
              </a:schemeClr>
            </a:solidFill>
            <a:prstDash val="sysDot"/>
          </a:ln>
          <a:effectLst/>
        </p:spPr>
        <p:style>
          <a:lnRef idx="1">
            <a:schemeClr val="accent1"/>
          </a:lnRef>
          <a:fillRef idx="0">
            <a:schemeClr val="accent1"/>
          </a:fillRef>
          <a:effectRef idx="0">
            <a:schemeClr val="accent1"/>
          </a:effectRef>
          <a:fontRef idx="minor">
            <a:schemeClr val="tx1"/>
          </a:fontRef>
        </p:style>
      </p:cxnSp>
      <p:sp>
        <p:nvSpPr>
          <p:cNvPr id="23" name="Nadpis 4"/>
          <p:cNvSpPr txBox="1">
            <a:spLocks/>
          </p:cNvSpPr>
          <p:nvPr/>
        </p:nvSpPr>
        <p:spPr>
          <a:xfrm>
            <a:off x="666116" y="0"/>
            <a:ext cx="9361169" cy="901082"/>
          </a:xfrm>
          <a:prstGeom prst="rect">
            <a:avLst/>
          </a:prstGeom>
          <a:gradFill>
            <a:gsLst>
              <a:gs pos="0">
                <a:srgbClr val="FFFF00"/>
              </a:gs>
              <a:gs pos="100000">
                <a:srgbClr val="FCDE04"/>
              </a:gs>
            </a:gsLst>
            <a:lin ang="0" scaled="0"/>
          </a:gradFill>
        </p:spPr>
        <p:txBody>
          <a:bodyPr vert="horz" lIns="432000" tIns="49785" rIns="99569" bIns="72000" rtlCol="0" anchor="ctr">
            <a:noAutofit/>
          </a:bodyPr>
          <a:lstStyle/>
          <a:p>
            <a:pPr>
              <a:spcBef>
                <a:spcPct val="0"/>
              </a:spcBef>
            </a:pPr>
            <a:r>
              <a:rPr lang="cs-CZ" sz="2400" b="1" dirty="0" smtClean="0">
                <a:ln w="3175">
                  <a:noFill/>
                </a:ln>
                <a:latin typeface="Trebuchet MS" panose="020B0603020202020204" pitchFamily="34" charset="0"/>
                <a:cs typeface="Arial" pitchFamily="34" charset="0"/>
              </a:rPr>
              <a:t>ZÁVĚR A VYHLÍDKY PREV-CENTRUM, Z.Ú., PROGRAMY PRIMÁRNÍ PREVENCE PRO DALŠÍ ROKY</a:t>
            </a:r>
            <a:endParaRPr lang="cs-CZ" sz="2400" b="1" dirty="0">
              <a:ln w="3175">
                <a:noFill/>
              </a:ln>
              <a:latin typeface="Trebuchet MS" panose="020B0603020202020204" pitchFamily="34" charset="0"/>
              <a:cs typeface="Arial" pitchFamily="34" charset="0"/>
            </a:endParaRPr>
          </a:p>
        </p:txBody>
      </p:sp>
      <p:sp>
        <p:nvSpPr>
          <p:cNvPr id="16" name="Nadpis 4"/>
          <p:cNvSpPr txBox="1">
            <a:spLocks/>
          </p:cNvSpPr>
          <p:nvPr/>
        </p:nvSpPr>
        <p:spPr>
          <a:xfrm>
            <a:off x="1010244" y="7021037"/>
            <a:ext cx="9361169" cy="540226"/>
          </a:xfrm>
          <a:prstGeom prst="rect">
            <a:avLst/>
          </a:prstGeom>
          <a:noFill/>
        </p:spPr>
        <p:txBody>
          <a:bodyPr vert="horz" lIns="0" tIns="49785" rIns="99569" bIns="49785" rtlCol="0" anchor="ctr">
            <a:noAutofit/>
          </a:bodyPr>
          <a:lstStyle/>
          <a:p>
            <a:r>
              <a:rPr lang="fr-FR" sz="1600" spc="100" baseline="30000" dirty="0">
                <a:ea typeface="+mj-ea"/>
                <a:cs typeface="Arial" pitchFamily="34" charset="0"/>
              </a:rPr>
              <a:t>Prev—Centrum z.</a:t>
            </a:r>
            <a:r>
              <a:rPr lang="cs-CZ" sz="1600" spc="100" baseline="30000" dirty="0">
                <a:ea typeface="+mj-ea"/>
                <a:cs typeface="Arial" pitchFamily="34" charset="0"/>
              </a:rPr>
              <a:t>ú</a:t>
            </a:r>
            <a:r>
              <a:rPr lang="fr-FR" sz="1600" spc="100" baseline="30000" dirty="0">
                <a:ea typeface="+mj-ea"/>
                <a:cs typeface="Arial" pitchFamily="34" charset="0"/>
              </a:rPr>
              <a:t>.</a:t>
            </a:r>
            <a:r>
              <a:rPr lang="cs-CZ" sz="1600" spc="100" baseline="30000" dirty="0">
                <a:ea typeface="+mj-ea"/>
                <a:cs typeface="Arial" pitchFamily="34" charset="0"/>
              </a:rPr>
              <a:t>,</a:t>
            </a:r>
            <a:r>
              <a:rPr lang="fr-FR" sz="1600" spc="100" baseline="30000" dirty="0">
                <a:ea typeface="+mj-ea"/>
                <a:cs typeface="Arial" pitchFamily="34" charset="0"/>
              </a:rPr>
              <a:t> </a:t>
            </a:r>
            <a:r>
              <a:rPr lang="cs-CZ" sz="1600" b="1" spc="100" baseline="30000" dirty="0">
                <a:ea typeface="+mj-ea"/>
                <a:cs typeface="Arial" pitchFamily="34" charset="0"/>
              </a:rPr>
              <a:t>PROGRAMY PRIMÁRNÍ PREVENCE</a:t>
            </a:r>
            <a:r>
              <a:rPr lang="fr-FR" sz="1600" spc="100" baseline="30000" dirty="0">
                <a:ea typeface="+mj-ea"/>
                <a:cs typeface="Arial" pitchFamily="34" charset="0"/>
              </a:rPr>
              <a:t>  tel: 2</a:t>
            </a:r>
            <a:r>
              <a:rPr lang="cs-CZ" sz="1600" spc="100" baseline="30000" dirty="0">
                <a:ea typeface="+mj-ea"/>
                <a:cs typeface="Arial" pitchFamily="34" charset="0"/>
              </a:rPr>
              <a:t>42</a:t>
            </a:r>
            <a:r>
              <a:rPr lang="fr-FR" sz="1600" spc="100" baseline="30000" dirty="0">
                <a:ea typeface="+mj-ea"/>
                <a:cs typeface="Arial" pitchFamily="34" charset="0"/>
              </a:rPr>
              <a:t> </a:t>
            </a:r>
            <a:r>
              <a:rPr lang="cs-CZ" sz="1600" spc="100" baseline="30000" dirty="0">
                <a:ea typeface="+mj-ea"/>
                <a:cs typeface="Arial" pitchFamily="34" charset="0"/>
              </a:rPr>
              <a:t>498</a:t>
            </a:r>
            <a:r>
              <a:rPr lang="fr-FR" sz="1600" spc="100" baseline="30000" dirty="0">
                <a:ea typeface="+mj-ea"/>
                <a:cs typeface="Arial" pitchFamily="34" charset="0"/>
              </a:rPr>
              <a:t> </a:t>
            </a:r>
            <a:r>
              <a:rPr lang="cs-CZ" sz="1600" spc="100" baseline="30000" dirty="0">
                <a:ea typeface="+mj-ea"/>
                <a:cs typeface="Arial" pitchFamily="34" charset="0"/>
              </a:rPr>
              <a:t>335</a:t>
            </a:r>
            <a:r>
              <a:rPr lang="fr-FR" sz="1600" spc="100" baseline="30000" dirty="0">
                <a:ea typeface="+mj-ea"/>
                <a:cs typeface="Arial" pitchFamily="34" charset="0"/>
              </a:rPr>
              <a:t> / 77</a:t>
            </a:r>
            <a:r>
              <a:rPr lang="cs-CZ" sz="1600" spc="100" baseline="30000" dirty="0">
                <a:ea typeface="+mj-ea"/>
                <a:cs typeface="Arial" pitchFamily="34" charset="0"/>
              </a:rPr>
              <a:t>6</a:t>
            </a:r>
            <a:r>
              <a:rPr lang="fr-FR" sz="1600" spc="100" baseline="30000" dirty="0">
                <a:ea typeface="+mj-ea"/>
                <a:cs typeface="Arial" pitchFamily="34" charset="0"/>
              </a:rPr>
              <a:t> </a:t>
            </a:r>
            <a:r>
              <a:rPr lang="cs-CZ" sz="1600" spc="100" baseline="30000" dirty="0">
                <a:ea typeface="+mj-ea"/>
                <a:cs typeface="Arial" pitchFamily="34" charset="0"/>
              </a:rPr>
              <a:t>619</a:t>
            </a:r>
            <a:r>
              <a:rPr lang="fr-FR" sz="1600" spc="100" baseline="30000" dirty="0">
                <a:ea typeface="+mj-ea"/>
                <a:cs typeface="Arial" pitchFamily="34" charset="0"/>
              </a:rPr>
              <a:t> </a:t>
            </a:r>
            <a:r>
              <a:rPr lang="cs-CZ" sz="1600" spc="100" baseline="30000" dirty="0">
                <a:ea typeface="+mj-ea"/>
                <a:cs typeface="Arial" pitchFamily="34" charset="0"/>
              </a:rPr>
              <a:t>505</a:t>
            </a:r>
            <a:r>
              <a:rPr lang="fr-FR" sz="1600" spc="100" baseline="30000" dirty="0">
                <a:ea typeface="+mj-ea"/>
                <a:cs typeface="Arial" pitchFamily="34" charset="0"/>
              </a:rPr>
              <a:t> / email: p</a:t>
            </a:r>
            <a:r>
              <a:rPr lang="cs-CZ" sz="1600" spc="100" baseline="30000" dirty="0">
                <a:ea typeface="+mj-ea"/>
                <a:cs typeface="Arial" pitchFamily="34" charset="0"/>
              </a:rPr>
              <a:t>revence</a:t>
            </a:r>
            <a:r>
              <a:rPr lang="fr-FR" sz="1600" spc="100" baseline="30000" dirty="0">
                <a:ea typeface="+mj-ea"/>
                <a:cs typeface="Arial" pitchFamily="34" charset="0"/>
              </a:rPr>
              <a:t>@prevcentrum.cz / www.prevcentrum.cz</a:t>
            </a:r>
          </a:p>
        </p:txBody>
      </p:sp>
      <p:sp>
        <p:nvSpPr>
          <p:cNvPr id="8" name="TextovéPole 7">
            <a:extLst>
              <a:ext uri="{FF2B5EF4-FFF2-40B4-BE49-F238E27FC236}">
                <a16:creationId xmlns:a16="http://schemas.microsoft.com/office/drawing/2014/main" id="{EF7BF984-2EBD-0644-A6AD-66F42D4312CB}"/>
              </a:ext>
            </a:extLst>
          </p:cNvPr>
          <p:cNvSpPr txBox="1"/>
          <p:nvPr/>
        </p:nvSpPr>
        <p:spPr>
          <a:xfrm>
            <a:off x="2671763" y="2451765"/>
            <a:ext cx="5343524" cy="400110"/>
          </a:xfrm>
          <a:prstGeom prst="rect">
            <a:avLst/>
          </a:prstGeom>
          <a:noFill/>
        </p:spPr>
        <p:txBody>
          <a:bodyPr wrap="square">
            <a:spAutoFit/>
          </a:bodyPr>
          <a:lstStyle/>
          <a:p>
            <a:pPr lvl="0"/>
            <a:endParaRPr lang="cs-CZ" sz="2000" dirty="0"/>
          </a:p>
        </p:txBody>
      </p:sp>
      <p:sp>
        <p:nvSpPr>
          <p:cNvPr id="11" name="TextovéPole 10">
            <a:extLst>
              <a:ext uri="{FF2B5EF4-FFF2-40B4-BE49-F238E27FC236}">
                <a16:creationId xmlns:a16="http://schemas.microsoft.com/office/drawing/2014/main" id="{93303706-446C-3649-AD05-81C822E5258A}"/>
              </a:ext>
            </a:extLst>
          </p:cNvPr>
          <p:cNvSpPr txBox="1"/>
          <p:nvPr/>
        </p:nvSpPr>
        <p:spPr>
          <a:xfrm>
            <a:off x="661353" y="1074063"/>
            <a:ext cx="9364344" cy="6217087"/>
          </a:xfrm>
          <a:prstGeom prst="rect">
            <a:avLst/>
          </a:prstGeom>
          <a:noFill/>
        </p:spPr>
        <p:txBody>
          <a:bodyPr wrap="square">
            <a:spAutoFit/>
          </a:bodyPr>
          <a:lstStyle/>
          <a:p>
            <a:pPr marL="342900" indent="-342900" algn="just">
              <a:buFont typeface="Arial" panose="020B0604020202020204" pitchFamily="34" charset="0"/>
              <a:buChar char="•"/>
            </a:pPr>
            <a:r>
              <a:rPr lang="cs-CZ" dirty="0"/>
              <a:t>Primární prevence se vyvíjela od specificky orientované služby práce s dětmi – tematicky se zaměřovala převážně na návykové látky. </a:t>
            </a:r>
          </a:p>
          <a:p>
            <a:pPr marL="342900" indent="-342900" algn="just">
              <a:buFont typeface="Arial" panose="020B0604020202020204" pitchFamily="34" charset="0"/>
              <a:buChar char="•"/>
            </a:pPr>
            <a:endParaRPr lang="cs-CZ" sz="1000" dirty="0"/>
          </a:p>
          <a:p>
            <a:pPr marL="342900" indent="-342900" algn="just">
              <a:buFont typeface="Arial" panose="020B0604020202020204" pitchFamily="34" charset="0"/>
              <a:buChar char="•"/>
            </a:pPr>
            <a:r>
              <a:rPr lang="cs-CZ" dirty="0"/>
              <a:t>V průběhu let a vývoje se ukazuje potřeba komplexnosti z hlediska témat i metod práce → nezbytná </a:t>
            </a:r>
            <a:r>
              <a:rPr lang="cs-CZ" b="1" dirty="0"/>
              <a:t>mezioborovost</a:t>
            </a:r>
            <a:r>
              <a:rPr lang="cs-CZ" dirty="0"/>
              <a:t>. </a:t>
            </a:r>
          </a:p>
          <a:p>
            <a:pPr marL="342900" indent="-342900" algn="just">
              <a:buFont typeface="Arial" panose="020B0604020202020204" pitchFamily="34" charset="0"/>
              <a:buChar char="•"/>
            </a:pPr>
            <a:endParaRPr lang="cs-CZ" sz="1000" dirty="0"/>
          </a:p>
          <a:p>
            <a:pPr marL="342900" indent="-342900" algn="just">
              <a:buFont typeface="Arial" panose="020B0604020202020204" pitchFamily="34" charset="0"/>
              <a:buChar char="•"/>
            </a:pPr>
            <a:r>
              <a:rPr lang="cs-CZ" dirty="0"/>
              <a:t>Nelze primární prevenci rizikového chování vnímat pouze jako jednu službu (pedagogickou, sociální, zdravotní) → vše je provázáno = </a:t>
            </a:r>
            <a:r>
              <a:rPr lang="cs-CZ" b="1" dirty="0"/>
              <a:t>multioborová služba</a:t>
            </a:r>
            <a:r>
              <a:rPr lang="cs-CZ" dirty="0" smtClean="0"/>
              <a:t>.</a:t>
            </a:r>
          </a:p>
          <a:p>
            <a:pPr marL="342900" indent="-342900" algn="just">
              <a:buFont typeface="Arial" panose="020B0604020202020204" pitchFamily="34" charset="0"/>
              <a:buChar char="•"/>
            </a:pPr>
            <a:endParaRPr lang="cs-CZ" sz="1000" dirty="0" smtClean="0"/>
          </a:p>
          <a:p>
            <a:pPr marL="342900" indent="-342900" algn="just">
              <a:buFont typeface="Arial" panose="020B0604020202020204" pitchFamily="34" charset="0"/>
              <a:buChar char="•"/>
            </a:pPr>
            <a:r>
              <a:rPr lang="cs-CZ" dirty="0"/>
              <a:t>V dalších letech plánujeme </a:t>
            </a:r>
            <a:r>
              <a:rPr lang="cs-CZ" b="1" dirty="0"/>
              <a:t>rozšíření nabídky témat o témata týkající se duševního zdraví a péče o psychickou pohodu žáků a studentů</a:t>
            </a:r>
            <a:r>
              <a:rPr lang="cs-CZ" dirty="0"/>
              <a:t>. </a:t>
            </a:r>
          </a:p>
          <a:p>
            <a:pPr algn="just"/>
            <a:endParaRPr lang="cs-CZ" sz="1000" dirty="0"/>
          </a:p>
          <a:p>
            <a:pPr marL="840745" lvl="1" indent="-342900" algn="just">
              <a:buFont typeface="Courier New" panose="02070309020205020404" pitchFamily="49" charset="0"/>
              <a:buChar char="o"/>
            </a:pPr>
            <a:r>
              <a:rPr lang="cs-CZ" b="1" dirty="0"/>
              <a:t>Proč je chceme rozšířit? </a:t>
            </a:r>
            <a:r>
              <a:rPr lang="cs-CZ" dirty="0"/>
              <a:t>Děti a dospívající se potýkají čím dál častěji s formami rizikového chování </a:t>
            </a:r>
            <a:r>
              <a:rPr lang="cs-CZ" dirty="0" smtClean="0"/>
              <a:t>v oblasti </a:t>
            </a:r>
            <a:r>
              <a:rPr lang="cs-CZ" dirty="0" err="1" smtClean="0"/>
              <a:t>sebepéče</a:t>
            </a:r>
            <a:r>
              <a:rPr lang="cs-CZ" dirty="0" smtClean="0"/>
              <a:t> a psychického vývoje, </a:t>
            </a:r>
            <a:r>
              <a:rPr lang="cs-CZ" dirty="0"/>
              <a:t>narušení aktivit každodenního života a mnoho dalšího. Pokud se těmto jevům nevěnuje dostatečná pozornost již v mladém věku, přetrvávají mnohdy až do dospělosti. </a:t>
            </a:r>
          </a:p>
          <a:p>
            <a:pPr marL="342900" indent="-342900" algn="just">
              <a:buFont typeface="Arial" panose="020B0604020202020204" pitchFamily="34" charset="0"/>
              <a:buChar char="•"/>
            </a:pPr>
            <a:endParaRPr lang="cs-CZ" sz="1000" dirty="0"/>
          </a:p>
          <a:p>
            <a:pPr marL="342900" indent="-342900" algn="just">
              <a:buFont typeface="Arial" panose="020B0604020202020204" pitchFamily="34" charset="0"/>
              <a:buChar char="•"/>
            </a:pPr>
            <a:r>
              <a:rPr lang="cs-CZ" dirty="0"/>
              <a:t>Další vizí pro následující léta je pokračování v realizaci programů všeobecné primární prevence </a:t>
            </a:r>
            <a:r>
              <a:rPr lang="cs-CZ" b="1" dirty="0"/>
              <a:t>prezenční formou </a:t>
            </a:r>
            <a:r>
              <a:rPr lang="cs-CZ" dirty="0"/>
              <a:t>a </a:t>
            </a:r>
            <a:r>
              <a:rPr lang="cs-CZ" b="1" dirty="0"/>
              <a:t>rozšiřování a aktualizace metodických materiálů.</a:t>
            </a:r>
          </a:p>
          <a:p>
            <a:pPr marL="342900" indent="-342900" algn="just">
              <a:buFont typeface="Arial" panose="020B0604020202020204" pitchFamily="34" charset="0"/>
              <a:buChar char="•"/>
            </a:pPr>
            <a:endParaRPr lang="cs-CZ" dirty="0"/>
          </a:p>
          <a:p>
            <a:pPr lvl="0"/>
            <a:endParaRPr lang="cs-CZ" sz="2400" dirty="0"/>
          </a:p>
          <a:p>
            <a:pPr marL="840745" lvl="1" indent="-342900">
              <a:buFont typeface="Courier New" panose="02070309020205020404" pitchFamily="49" charset="0"/>
              <a:buChar char="o"/>
            </a:pPr>
            <a:endParaRPr lang="cs-CZ" sz="2400" dirty="0"/>
          </a:p>
        </p:txBody>
      </p:sp>
      <p:sp>
        <p:nvSpPr>
          <p:cNvPr id="12" name="Nadpis 4">
            <a:extLst>
              <a:ext uri="{FF2B5EF4-FFF2-40B4-BE49-F238E27FC236}">
                <a16:creationId xmlns:a16="http://schemas.microsoft.com/office/drawing/2014/main" id="{453A08A8-E908-0E41-BA3B-41EA4A457CE9}"/>
              </a:ext>
            </a:extLst>
          </p:cNvPr>
          <p:cNvSpPr txBox="1">
            <a:spLocks/>
          </p:cNvSpPr>
          <p:nvPr/>
        </p:nvSpPr>
        <p:spPr>
          <a:xfrm>
            <a:off x="8937522" y="0"/>
            <a:ext cx="1089763" cy="901082"/>
          </a:xfrm>
          <a:prstGeom prst="rect">
            <a:avLst/>
          </a:prstGeom>
          <a:solidFill>
            <a:schemeClr val="bg1">
              <a:lumMod val="95000"/>
            </a:schemeClr>
          </a:solidFill>
        </p:spPr>
        <p:txBody>
          <a:bodyPr vert="horz" lIns="0" tIns="0" rIns="0" bIns="0" rtlCol="0" anchor="ctr">
            <a:noAutofit/>
          </a:bodyPr>
          <a:lstStyle/>
          <a:p>
            <a:pPr algn="ctr">
              <a:spcBef>
                <a:spcPct val="0"/>
              </a:spcBef>
            </a:pPr>
            <a:fld id="{7EA4AD7B-A10C-488B-9C1D-99CB486BFDED}" type="slidenum">
              <a:rPr lang="cs-CZ" sz="1400" smtClean="0">
                <a:ln w="3175">
                  <a:noFill/>
                </a:ln>
                <a:latin typeface="Trebuchet MS" panose="020B0603020202020204" pitchFamily="34" charset="0"/>
                <a:ea typeface="+mj-ea"/>
                <a:cs typeface="Arial" pitchFamily="34" charset="0"/>
              </a:rPr>
              <a:t>28</a:t>
            </a:fld>
            <a:endParaRPr lang="cs-CZ" sz="1400" dirty="0">
              <a:ln w="3175">
                <a:noFill/>
              </a:ln>
              <a:latin typeface="Trebuchet MS" panose="020B0603020202020204" pitchFamily="34" charset="0"/>
              <a:ea typeface="+mj-ea"/>
              <a:cs typeface="Arial" pitchFamily="34" charset="0"/>
            </a:endParaRPr>
          </a:p>
        </p:txBody>
      </p:sp>
    </p:spTree>
    <p:extLst>
      <p:ext uri="{BB962C8B-B14F-4D97-AF65-F5344CB8AC3E}">
        <p14:creationId xmlns:p14="http://schemas.microsoft.com/office/powerpoint/2010/main" val="19186695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123" y="0"/>
            <a:ext cx="10691790" cy="7559358"/>
            <a:chOff x="0" y="0"/>
            <a:chExt cx="10694035" cy="7560945"/>
          </a:xfrm>
        </p:grpSpPr>
        <p:sp>
          <p:nvSpPr>
            <p:cNvPr id="3" name="object 3"/>
            <p:cNvSpPr/>
            <p:nvPr/>
          </p:nvSpPr>
          <p:spPr>
            <a:xfrm>
              <a:off x="0" y="0"/>
              <a:ext cx="10693908" cy="7560564"/>
            </a:xfrm>
            <a:prstGeom prst="rect">
              <a:avLst/>
            </a:prstGeom>
            <a:blipFill>
              <a:blip r:embed="rId3" cstate="print"/>
              <a:stretch>
                <a:fillRect/>
              </a:stretch>
            </a:blipFill>
          </p:spPr>
          <p:txBody>
            <a:bodyPr wrap="square" lIns="0" tIns="0" rIns="0" bIns="0" rtlCol="0"/>
            <a:lstStyle/>
            <a:p>
              <a:endParaRPr dirty="0"/>
            </a:p>
          </p:txBody>
        </p:sp>
        <p:sp>
          <p:nvSpPr>
            <p:cNvPr id="4" name="object 4"/>
            <p:cNvSpPr/>
            <p:nvPr/>
          </p:nvSpPr>
          <p:spPr>
            <a:xfrm>
              <a:off x="6243828" y="0"/>
              <a:ext cx="4450079" cy="7560561"/>
            </a:xfrm>
            <a:prstGeom prst="rect">
              <a:avLst/>
            </a:prstGeom>
            <a:blipFill>
              <a:blip r:embed="rId4" cstate="print"/>
              <a:stretch>
                <a:fillRect/>
              </a:stretch>
            </a:blipFill>
          </p:spPr>
          <p:txBody>
            <a:bodyPr wrap="square" lIns="0" tIns="0" rIns="0" bIns="0" rtlCol="0"/>
            <a:lstStyle/>
            <a:p>
              <a:endParaRPr dirty="0"/>
            </a:p>
          </p:txBody>
        </p:sp>
      </p:grpSp>
      <p:sp>
        <p:nvSpPr>
          <p:cNvPr id="5" name="object 5"/>
          <p:cNvSpPr txBox="1">
            <a:spLocks noGrp="1"/>
          </p:cNvSpPr>
          <p:nvPr>
            <p:ph type="title"/>
          </p:nvPr>
        </p:nvSpPr>
        <p:spPr>
          <a:xfrm>
            <a:off x="1098273" y="3458190"/>
            <a:ext cx="4289653" cy="566691"/>
          </a:xfrm>
          <a:prstGeom prst="rect">
            <a:avLst/>
          </a:prstGeom>
        </p:spPr>
        <p:txBody>
          <a:bodyPr vert="horz" wrap="square" lIns="0" tIns="12697" rIns="0" bIns="0" rtlCol="0" anchor="ctr">
            <a:spAutoFit/>
          </a:bodyPr>
          <a:lstStyle/>
          <a:p>
            <a:pPr marL="12697">
              <a:spcBef>
                <a:spcPts val="100"/>
              </a:spcBef>
            </a:pPr>
            <a:r>
              <a:rPr lang="cs-CZ" sz="3599" spc="-15" dirty="0">
                <a:latin typeface="Calibri"/>
                <a:cs typeface="Calibri"/>
              </a:rPr>
              <a:t>DĚKUJI </a:t>
            </a:r>
            <a:r>
              <a:rPr lang="cs-CZ" sz="3599" spc="-30" dirty="0">
                <a:latin typeface="Calibri"/>
                <a:cs typeface="Calibri"/>
              </a:rPr>
              <a:t>ZA</a:t>
            </a:r>
            <a:r>
              <a:rPr lang="cs-CZ" sz="3599" spc="-45" dirty="0">
                <a:latin typeface="Calibri"/>
                <a:cs typeface="Calibri"/>
              </a:rPr>
              <a:t> </a:t>
            </a:r>
            <a:r>
              <a:rPr lang="cs-CZ" sz="3599" spc="-25" dirty="0">
                <a:latin typeface="Calibri"/>
                <a:cs typeface="Calibri"/>
              </a:rPr>
              <a:t>POZORNOST</a:t>
            </a:r>
            <a:endParaRPr lang="cs-CZ" sz="3599" dirty="0">
              <a:latin typeface="Calibri"/>
              <a:cs typeface="Calibri"/>
            </a:endParaRPr>
          </a:p>
        </p:txBody>
      </p:sp>
      <p:sp>
        <p:nvSpPr>
          <p:cNvPr id="6" name="object 6"/>
          <p:cNvSpPr txBox="1"/>
          <p:nvPr/>
        </p:nvSpPr>
        <p:spPr>
          <a:xfrm>
            <a:off x="998625" y="6676563"/>
            <a:ext cx="4594530" cy="337841"/>
          </a:xfrm>
          <a:prstGeom prst="rect">
            <a:avLst/>
          </a:prstGeom>
        </p:spPr>
        <p:txBody>
          <a:bodyPr vert="horz" wrap="square" lIns="0" tIns="14601" rIns="0" bIns="0" rtlCol="0">
            <a:spAutoFit/>
          </a:bodyPr>
          <a:lstStyle/>
          <a:p>
            <a:pPr marL="12697">
              <a:spcBef>
                <a:spcPts val="114"/>
              </a:spcBef>
            </a:pPr>
            <a:r>
              <a:rPr sz="1050" spc="65" dirty="0">
                <a:latin typeface="Calibri"/>
                <a:cs typeface="Calibri"/>
              </a:rPr>
              <a:t>Prev—Centrum </a:t>
            </a:r>
            <a:r>
              <a:rPr sz="1050" spc="60" dirty="0">
                <a:latin typeface="Calibri"/>
                <a:cs typeface="Calibri"/>
              </a:rPr>
              <a:t>z.ú., </a:t>
            </a:r>
            <a:r>
              <a:rPr sz="1050" b="1" spc="65" dirty="0">
                <a:latin typeface="Calibri"/>
                <a:cs typeface="Calibri"/>
              </a:rPr>
              <a:t>PROGRAMY PRIMÁRNÍ PREVENCE </a:t>
            </a:r>
            <a:r>
              <a:rPr sz="1050" spc="50" dirty="0">
                <a:latin typeface="Calibri"/>
                <a:cs typeface="Calibri"/>
              </a:rPr>
              <a:t>tel: </a:t>
            </a:r>
            <a:r>
              <a:rPr sz="1050" spc="55" dirty="0">
                <a:latin typeface="Calibri"/>
                <a:cs typeface="Calibri"/>
              </a:rPr>
              <a:t>242 498</a:t>
            </a:r>
            <a:r>
              <a:rPr sz="1050" spc="204" dirty="0">
                <a:latin typeface="Calibri"/>
                <a:cs typeface="Calibri"/>
              </a:rPr>
              <a:t> </a:t>
            </a:r>
            <a:r>
              <a:rPr sz="1050" spc="75" dirty="0">
                <a:latin typeface="Calibri"/>
                <a:cs typeface="Calibri"/>
              </a:rPr>
              <a:t>335</a:t>
            </a:r>
            <a:endParaRPr sz="1050" dirty="0">
              <a:latin typeface="Calibri"/>
              <a:cs typeface="Calibri"/>
            </a:endParaRPr>
          </a:p>
          <a:p>
            <a:pPr marL="12697">
              <a:spcBef>
                <a:spcPts val="25"/>
              </a:spcBef>
            </a:pPr>
            <a:r>
              <a:rPr sz="1050" spc="5" dirty="0">
                <a:latin typeface="Calibri"/>
                <a:cs typeface="Calibri"/>
              </a:rPr>
              <a:t>/ </a:t>
            </a:r>
            <a:r>
              <a:rPr sz="1050" spc="55" dirty="0">
                <a:latin typeface="Calibri"/>
                <a:cs typeface="Calibri"/>
              </a:rPr>
              <a:t>776 619 505 </a:t>
            </a:r>
            <a:r>
              <a:rPr sz="1050" spc="5" dirty="0">
                <a:latin typeface="Calibri"/>
                <a:cs typeface="Calibri"/>
              </a:rPr>
              <a:t>/ </a:t>
            </a:r>
            <a:r>
              <a:rPr sz="1050" spc="60" dirty="0">
                <a:latin typeface="Calibri"/>
                <a:cs typeface="Calibri"/>
              </a:rPr>
              <a:t>email: </a:t>
            </a:r>
            <a:r>
              <a:rPr sz="1050" spc="65" dirty="0">
                <a:latin typeface="Calibri"/>
                <a:cs typeface="Calibri"/>
                <a:hlinkClick r:id="rId5"/>
              </a:rPr>
              <a:t>prevence@prevcentrum.cz </a:t>
            </a:r>
            <a:r>
              <a:rPr sz="1050" spc="5" dirty="0">
                <a:latin typeface="Calibri"/>
                <a:cs typeface="Calibri"/>
              </a:rPr>
              <a:t>/</a:t>
            </a:r>
            <a:r>
              <a:rPr sz="1050" spc="155" dirty="0">
                <a:latin typeface="Calibri"/>
                <a:cs typeface="Calibri"/>
              </a:rPr>
              <a:t> </a:t>
            </a:r>
            <a:r>
              <a:rPr sz="1050" spc="65" dirty="0">
                <a:latin typeface="Calibri"/>
                <a:cs typeface="Calibri"/>
                <a:hlinkClick r:id="rId6"/>
              </a:rPr>
              <a:t>www.prevcentrum.cz</a:t>
            </a:r>
            <a:endParaRPr sz="1050" dirty="0">
              <a:latin typeface="Calibri"/>
              <a:cs typeface="Calibri"/>
            </a:endParaRPr>
          </a:p>
        </p:txBody>
      </p:sp>
      <p:sp>
        <p:nvSpPr>
          <p:cNvPr id="7" name="object 7"/>
          <p:cNvSpPr/>
          <p:nvPr/>
        </p:nvSpPr>
        <p:spPr>
          <a:xfrm>
            <a:off x="6051655" y="3473991"/>
            <a:ext cx="2792906" cy="612519"/>
          </a:xfrm>
          <a:prstGeom prst="rect">
            <a:avLst/>
          </a:prstGeom>
          <a:blipFill>
            <a:blip r:embed="rId7" cstate="print"/>
            <a:stretch>
              <a:fillRect/>
            </a:stretch>
          </a:blipFill>
        </p:spPr>
        <p:txBody>
          <a:bodyPr wrap="square" lIns="0" tIns="0" rIns="0" bIns="0" rtlCol="0"/>
          <a:lstStyle/>
          <a:p>
            <a:endParaRPr dirty="0"/>
          </a:p>
        </p:txBody>
      </p:sp>
    </p:spTree>
    <p:extLst>
      <p:ext uri="{BB962C8B-B14F-4D97-AF65-F5344CB8AC3E}">
        <p14:creationId xmlns:p14="http://schemas.microsoft.com/office/powerpoint/2010/main" val="7627091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123" y="0"/>
            <a:ext cx="10691790" cy="7559358"/>
            <a:chOff x="0" y="0"/>
            <a:chExt cx="10694035" cy="7560945"/>
          </a:xfrm>
        </p:grpSpPr>
        <p:sp>
          <p:nvSpPr>
            <p:cNvPr id="3" name="object 3"/>
            <p:cNvSpPr/>
            <p:nvPr/>
          </p:nvSpPr>
          <p:spPr>
            <a:xfrm>
              <a:off x="0" y="0"/>
              <a:ext cx="10693908" cy="7560564"/>
            </a:xfrm>
            <a:prstGeom prst="rect">
              <a:avLst/>
            </a:prstGeom>
            <a:blipFill>
              <a:blip r:embed="rId3" cstate="print"/>
              <a:stretch>
                <a:fillRect/>
              </a:stretch>
            </a:blipFill>
          </p:spPr>
          <p:txBody>
            <a:bodyPr wrap="square" lIns="0" tIns="0" rIns="0" bIns="0" rtlCol="0"/>
            <a:lstStyle/>
            <a:p>
              <a:endParaRPr dirty="0"/>
            </a:p>
          </p:txBody>
        </p:sp>
        <p:sp>
          <p:nvSpPr>
            <p:cNvPr id="4" name="object 4"/>
            <p:cNvSpPr/>
            <p:nvPr/>
          </p:nvSpPr>
          <p:spPr>
            <a:xfrm>
              <a:off x="6243828" y="0"/>
              <a:ext cx="4450079" cy="7560561"/>
            </a:xfrm>
            <a:prstGeom prst="rect">
              <a:avLst/>
            </a:prstGeom>
            <a:blipFill>
              <a:blip r:embed="rId4" cstate="print"/>
              <a:stretch>
                <a:fillRect/>
              </a:stretch>
            </a:blipFill>
          </p:spPr>
          <p:txBody>
            <a:bodyPr wrap="square" lIns="0" tIns="0" rIns="0" bIns="0" rtlCol="0"/>
            <a:lstStyle/>
            <a:p>
              <a:endParaRPr dirty="0"/>
            </a:p>
          </p:txBody>
        </p:sp>
      </p:grpSp>
      <p:sp>
        <p:nvSpPr>
          <p:cNvPr id="5" name="object 5"/>
          <p:cNvSpPr txBox="1">
            <a:spLocks noGrp="1"/>
          </p:cNvSpPr>
          <p:nvPr>
            <p:ph type="title"/>
          </p:nvPr>
        </p:nvSpPr>
        <p:spPr>
          <a:xfrm>
            <a:off x="645691" y="2418859"/>
            <a:ext cx="5108933" cy="2721255"/>
          </a:xfrm>
          <a:prstGeom prst="rect">
            <a:avLst/>
          </a:prstGeom>
        </p:spPr>
        <p:txBody>
          <a:bodyPr vert="horz" wrap="square" lIns="0" tIns="12697" rIns="0" bIns="0" rtlCol="0" anchor="ctr">
            <a:spAutoFit/>
          </a:bodyPr>
          <a:lstStyle/>
          <a:p>
            <a:pPr marL="12697" algn="l">
              <a:spcBef>
                <a:spcPts val="100"/>
              </a:spcBef>
            </a:pPr>
            <a:r>
              <a:rPr lang="cs-CZ" sz="4400" spc="-20" dirty="0">
                <a:cs typeface="Calibri"/>
              </a:rPr>
              <a:t>VÝVOJ PROGRAMŮ VŠEOBECNÉ PRIMÁRNÍ PREVENCE </a:t>
            </a:r>
            <a:r>
              <a:rPr lang="cs-CZ" sz="4400" spc="-20" dirty="0" smtClean="0">
                <a:cs typeface="Calibri"/>
              </a:rPr>
              <a:t>RIZIKOVÉHO CHOVÁNÍ</a:t>
            </a:r>
            <a:endParaRPr sz="4400" dirty="0">
              <a:latin typeface="Calibri"/>
              <a:cs typeface="Calibri"/>
            </a:endParaRPr>
          </a:p>
        </p:txBody>
      </p:sp>
      <p:sp>
        <p:nvSpPr>
          <p:cNvPr id="6" name="object 6"/>
          <p:cNvSpPr txBox="1"/>
          <p:nvPr/>
        </p:nvSpPr>
        <p:spPr>
          <a:xfrm>
            <a:off x="998625" y="6676563"/>
            <a:ext cx="4594530" cy="337841"/>
          </a:xfrm>
          <a:prstGeom prst="rect">
            <a:avLst/>
          </a:prstGeom>
        </p:spPr>
        <p:txBody>
          <a:bodyPr vert="horz" wrap="square" lIns="0" tIns="14601" rIns="0" bIns="0" rtlCol="0">
            <a:spAutoFit/>
          </a:bodyPr>
          <a:lstStyle/>
          <a:p>
            <a:pPr marL="12697">
              <a:spcBef>
                <a:spcPts val="114"/>
              </a:spcBef>
            </a:pPr>
            <a:r>
              <a:rPr sz="1050" spc="65" dirty="0">
                <a:latin typeface="Calibri"/>
                <a:cs typeface="Calibri"/>
              </a:rPr>
              <a:t>Prev—Centrum </a:t>
            </a:r>
            <a:r>
              <a:rPr sz="1050" spc="60" dirty="0">
                <a:latin typeface="Calibri"/>
                <a:cs typeface="Calibri"/>
              </a:rPr>
              <a:t>z.ú., </a:t>
            </a:r>
            <a:r>
              <a:rPr sz="1050" b="1" spc="65" dirty="0">
                <a:latin typeface="Calibri"/>
                <a:cs typeface="Calibri"/>
              </a:rPr>
              <a:t>PROGRAMY PRIMÁRNÍ PREVENCE </a:t>
            </a:r>
            <a:r>
              <a:rPr sz="1050" spc="50" dirty="0">
                <a:latin typeface="Calibri"/>
                <a:cs typeface="Calibri"/>
              </a:rPr>
              <a:t>tel: </a:t>
            </a:r>
            <a:r>
              <a:rPr sz="1050" spc="55" dirty="0">
                <a:latin typeface="Calibri"/>
                <a:cs typeface="Calibri"/>
              </a:rPr>
              <a:t>242 498</a:t>
            </a:r>
            <a:r>
              <a:rPr sz="1050" spc="204" dirty="0">
                <a:latin typeface="Calibri"/>
                <a:cs typeface="Calibri"/>
              </a:rPr>
              <a:t> </a:t>
            </a:r>
            <a:r>
              <a:rPr sz="1050" spc="75" dirty="0">
                <a:latin typeface="Calibri"/>
                <a:cs typeface="Calibri"/>
              </a:rPr>
              <a:t>335</a:t>
            </a:r>
            <a:endParaRPr sz="1050" dirty="0">
              <a:latin typeface="Calibri"/>
              <a:cs typeface="Calibri"/>
            </a:endParaRPr>
          </a:p>
          <a:p>
            <a:pPr marL="12697">
              <a:spcBef>
                <a:spcPts val="25"/>
              </a:spcBef>
            </a:pPr>
            <a:r>
              <a:rPr sz="1050" spc="5" dirty="0">
                <a:latin typeface="Calibri"/>
                <a:cs typeface="Calibri"/>
              </a:rPr>
              <a:t>/ </a:t>
            </a:r>
            <a:r>
              <a:rPr sz="1050" spc="55" dirty="0">
                <a:latin typeface="Calibri"/>
                <a:cs typeface="Calibri"/>
              </a:rPr>
              <a:t>776 619 505 </a:t>
            </a:r>
            <a:r>
              <a:rPr sz="1050" spc="5" dirty="0">
                <a:latin typeface="Calibri"/>
                <a:cs typeface="Calibri"/>
              </a:rPr>
              <a:t>/ </a:t>
            </a:r>
            <a:r>
              <a:rPr sz="1050" spc="60" dirty="0">
                <a:latin typeface="Calibri"/>
                <a:cs typeface="Calibri"/>
              </a:rPr>
              <a:t>email: </a:t>
            </a:r>
            <a:r>
              <a:rPr sz="1050" spc="65" dirty="0">
                <a:latin typeface="Calibri"/>
                <a:cs typeface="Calibri"/>
                <a:hlinkClick r:id="rId5"/>
              </a:rPr>
              <a:t>prevence@prevcentrum.cz </a:t>
            </a:r>
            <a:r>
              <a:rPr sz="1050" spc="5" dirty="0">
                <a:latin typeface="Calibri"/>
                <a:cs typeface="Calibri"/>
              </a:rPr>
              <a:t>/</a:t>
            </a:r>
            <a:r>
              <a:rPr sz="1050" spc="155" dirty="0">
                <a:latin typeface="Calibri"/>
                <a:cs typeface="Calibri"/>
              </a:rPr>
              <a:t> </a:t>
            </a:r>
            <a:r>
              <a:rPr sz="1050" spc="65" dirty="0">
                <a:latin typeface="Calibri"/>
                <a:cs typeface="Calibri"/>
                <a:hlinkClick r:id="rId6"/>
              </a:rPr>
              <a:t>www.prevcentrum.cz</a:t>
            </a:r>
            <a:endParaRPr sz="1050" dirty="0">
              <a:latin typeface="Calibri"/>
              <a:cs typeface="Calibri"/>
            </a:endParaRPr>
          </a:p>
        </p:txBody>
      </p:sp>
      <p:sp>
        <p:nvSpPr>
          <p:cNvPr id="7" name="object 7"/>
          <p:cNvSpPr/>
          <p:nvPr/>
        </p:nvSpPr>
        <p:spPr>
          <a:xfrm>
            <a:off x="6051655" y="3473991"/>
            <a:ext cx="2792906" cy="612519"/>
          </a:xfrm>
          <a:prstGeom prst="rect">
            <a:avLst/>
          </a:prstGeom>
          <a:blipFill>
            <a:blip r:embed="rId7" cstate="print"/>
            <a:stretch>
              <a:fillRect/>
            </a:stretch>
          </a:blipFill>
        </p:spPr>
        <p:txBody>
          <a:bodyPr wrap="square" lIns="0" tIns="0" rIns="0" bIns="0" rtlCol="0"/>
          <a:lstStyle/>
          <a:p>
            <a:endParaRPr dirty="0"/>
          </a:p>
        </p:txBody>
      </p:sp>
    </p:spTree>
    <p:extLst>
      <p:ext uri="{BB962C8B-B14F-4D97-AF65-F5344CB8AC3E}">
        <p14:creationId xmlns:p14="http://schemas.microsoft.com/office/powerpoint/2010/main" val="35522538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590826" y="1059748"/>
            <a:ext cx="9361168" cy="5932204"/>
          </a:xfrm>
          <a:prstGeom prst="rect">
            <a:avLst/>
          </a:prstGeom>
          <a:noFill/>
        </p:spPr>
        <p:txBody>
          <a:bodyPr wrap="square" rIns="360000" numCol="1" spcCol="360000" rtlCol="0" anchor="t">
            <a:noAutofit/>
          </a:bodyPr>
          <a:lstStyle/>
          <a:p>
            <a:pPr marL="342900" indent="-342900" algn="just">
              <a:buFont typeface="Arial" panose="020B0604020202020204" pitchFamily="34" charset="0"/>
              <a:buChar char="•"/>
            </a:pPr>
            <a:r>
              <a:rPr lang="cs-CZ" sz="1900" dirty="0" err="1"/>
              <a:t>Prev</a:t>
            </a:r>
            <a:r>
              <a:rPr lang="cs-CZ" sz="1900" dirty="0"/>
              <a:t>-Centrum, </a:t>
            </a:r>
            <a:r>
              <a:rPr lang="cs-CZ" sz="1900" dirty="0" err="1"/>
              <a:t>z.ú</a:t>
            </a:r>
            <a:r>
              <a:rPr lang="cs-CZ" sz="1900" dirty="0"/>
              <a:t>. realizuje programy všeobecné primární prevence rizikového chování již od svého vzniku roku </a:t>
            </a:r>
            <a:r>
              <a:rPr lang="cs-CZ" sz="1900" b="1" dirty="0"/>
              <a:t>1997</a:t>
            </a:r>
            <a:r>
              <a:rPr lang="cs-CZ" sz="1900" dirty="0" smtClean="0"/>
              <a:t>. Programy probíhaly prvotně pouze v 6.- 9. třídách ZŠ.</a:t>
            </a:r>
            <a:endParaRPr lang="cs-CZ" sz="1900" dirty="0"/>
          </a:p>
          <a:p>
            <a:pPr marL="342900" indent="-342900" algn="just">
              <a:buFont typeface="Arial" panose="020B0604020202020204" pitchFamily="34" charset="0"/>
              <a:buChar char="•"/>
            </a:pPr>
            <a:endParaRPr lang="cs-CZ" sz="900" dirty="0"/>
          </a:p>
          <a:p>
            <a:pPr marL="342900" indent="-342900" algn="just">
              <a:buFont typeface="Arial" panose="020B0604020202020204" pitchFamily="34" charset="0"/>
              <a:buChar char="•"/>
            </a:pPr>
            <a:r>
              <a:rPr lang="cs-CZ" sz="1900" dirty="0"/>
              <a:t>V roce 2000 byla navázána </a:t>
            </a:r>
            <a:r>
              <a:rPr lang="cs-CZ" sz="1900" b="1" dirty="0"/>
              <a:t>úzká spolupráce s Městskou částí Praha 6 </a:t>
            </a:r>
            <a:r>
              <a:rPr lang="cs-CZ" sz="1900" dirty="0"/>
              <a:t>(dále jen MČ </a:t>
            </a:r>
            <a:r>
              <a:rPr lang="cs-CZ" sz="1900" dirty="0" smtClean="0"/>
              <a:t>Praha 6</a:t>
            </a:r>
            <a:r>
              <a:rPr lang="cs-CZ" sz="1900" dirty="0"/>
              <a:t>) v rámci poskytování komplexních služeb v oblasti primární prevence rizikového chování pro všechny základní školy zřizované MČ Praha 6. </a:t>
            </a:r>
          </a:p>
          <a:p>
            <a:pPr marL="342900" indent="-342900" algn="just">
              <a:buFont typeface="Arial" panose="020B0604020202020204" pitchFamily="34" charset="0"/>
              <a:buChar char="•"/>
            </a:pPr>
            <a:endParaRPr lang="cs-CZ" sz="900" dirty="0"/>
          </a:p>
          <a:p>
            <a:pPr marL="342900" indent="-342900" algn="just">
              <a:buFont typeface="Arial" panose="020B0604020202020204" pitchFamily="34" charset="0"/>
              <a:buChar char="•"/>
            </a:pPr>
            <a:r>
              <a:rPr lang="cs-CZ" sz="1900" dirty="0"/>
              <a:t>V roce 2001 došlo </a:t>
            </a:r>
            <a:r>
              <a:rPr lang="cs-CZ" sz="1900" dirty="0" smtClean="0"/>
              <a:t>ke </a:t>
            </a:r>
            <a:r>
              <a:rPr lang="cs-CZ" sz="1900" b="1" dirty="0"/>
              <a:t>zdvojnásobení </a:t>
            </a:r>
            <a:r>
              <a:rPr lang="cs-CZ" sz="1900" b="1" dirty="0" smtClean="0"/>
              <a:t>počtu </a:t>
            </a:r>
            <a:r>
              <a:rPr lang="cs-CZ" sz="1900" b="1" dirty="0"/>
              <a:t>bloků </a:t>
            </a:r>
            <a:r>
              <a:rPr lang="cs-CZ" sz="1900" dirty="0"/>
              <a:t>všeobecné primární prevence realizovaných </a:t>
            </a:r>
            <a:r>
              <a:rPr lang="cs-CZ" sz="1900" dirty="0" smtClean="0"/>
              <a:t>v základních školách zřizovaných </a:t>
            </a:r>
            <a:r>
              <a:rPr lang="cs-CZ" sz="1900" dirty="0"/>
              <a:t>MČ Praha 6. </a:t>
            </a:r>
          </a:p>
          <a:p>
            <a:pPr algn="just"/>
            <a:endParaRPr lang="cs-CZ" sz="900" dirty="0"/>
          </a:p>
          <a:p>
            <a:pPr marL="342900" indent="-342900" algn="just">
              <a:buFont typeface="Arial" panose="020B0604020202020204" pitchFamily="34" charset="0"/>
              <a:buChar char="•"/>
            </a:pPr>
            <a:r>
              <a:rPr lang="cs-CZ" sz="1900" dirty="0"/>
              <a:t>V roce 2003 došlo k </a:t>
            </a:r>
            <a:r>
              <a:rPr lang="cs-CZ" sz="1900" b="1" dirty="0"/>
              <a:t>rozdělení programů prevence rizikového chování dle míry rizikovosti cílových </a:t>
            </a:r>
            <a:r>
              <a:rPr lang="cs-CZ" sz="1900" b="1" dirty="0" smtClean="0"/>
              <a:t>skupin</a:t>
            </a:r>
            <a:r>
              <a:rPr lang="cs-CZ" sz="1900" dirty="0" smtClean="0"/>
              <a:t>, vznikly tak dvě samostatné jednotky – programy </a:t>
            </a:r>
            <a:r>
              <a:rPr lang="cs-CZ" sz="1900" dirty="0"/>
              <a:t>všeobecné a selektivní primární prevence rizikového chování.</a:t>
            </a:r>
          </a:p>
          <a:p>
            <a:pPr marL="342900" indent="-342900" algn="just">
              <a:buFont typeface="Arial" panose="020B0604020202020204" pitchFamily="34" charset="0"/>
              <a:buChar char="•"/>
            </a:pPr>
            <a:endParaRPr lang="cs-CZ" sz="900" dirty="0"/>
          </a:p>
          <a:p>
            <a:pPr marL="342900" indent="-342900" algn="just">
              <a:buFont typeface="Arial" panose="020B0604020202020204" pitchFamily="34" charset="0"/>
              <a:buChar char="•"/>
            </a:pPr>
            <a:r>
              <a:rPr lang="cs-CZ" sz="1900" dirty="0"/>
              <a:t>Dlouhodobé programy a interaktivní semináře pro </a:t>
            </a:r>
            <a:r>
              <a:rPr lang="cs-CZ" sz="1900" b="1" dirty="0"/>
              <a:t>střední školy</a:t>
            </a:r>
            <a:r>
              <a:rPr lang="cs-CZ" sz="1900" dirty="0"/>
              <a:t> byly poskytovány na úrovni všeobecné primární prevence pro 1., 2. a 3. ročníky.</a:t>
            </a:r>
          </a:p>
          <a:p>
            <a:pPr marL="342900" indent="-342900" algn="just">
              <a:buFont typeface="Arial" panose="020B0604020202020204" pitchFamily="34" charset="0"/>
              <a:buChar char="•"/>
            </a:pPr>
            <a:endParaRPr lang="cs-CZ" sz="900" dirty="0"/>
          </a:p>
          <a:p>
            <a:pPr marL="342900" indent="-342900" algn="just">
              <a:buFont typeface="Arial" panose="020B0604020202020204" pitchFamily="34" charset="0"/>
              <a:buChar char="•"/>
            </a:pPr>
            <a:r>
              <a:rPr lang="cs-CZ" sz="1900" dirty="0"/>
              <a:t>V druhé polovině roku 2005 byly připraveny a zrealizovány změny v programech všeobecné primární prevence rizikového chování. Jednalo se o možnost </a:t>
            </a:r>
            <a:r>
              <a:rPr lang="cs-CZ" sz="1900" b="1" dirty="0"/>
              <a:t>přítomnosti školního metodika prevence na programu</a:t>
            </a:r>
            <a:r>
              <a:rPr lang="cs-CZ" sz="1900" dirty="0"/>
              <a:t>. V následujícím roce bylo významným tématem zapojení pedagogů do programu a doporučení jejich účasti především na programech všeobecné primární prevence rizikového chování v 6. třídách ZŠ.</a:t>
            </a:r>
          </a:p>
          <a:p>
            <a:pPr marL="342900" indent="-342900">
              <a:buFont typeface="Arial" panose="020B0604020202020204" pitchFamily="34" charset="0"/>
              <a:buChar char="•"/>
            </a:pPr>
            <a:endParaRPr lang="cs-CZ" sz="3200" dirty="0"/>
          </a:p>
        </p:txBody>
      </p:sp>
      <p:cxnSp>
        <p:nvCxnSpPr>
          <p:cNvPr id="10" name="Straight Connector 9"/>
          <p:cNvCxnSpPr/>
          <p:nvPr/>
        </p:nvCxnSpPr>
        <p:spPr>
          <a:xfrm>
            <a:off x="666117" y="901082"/>
            <a:ext cx="9361168" cy="0"/>
          </a:xfrm>
          <a:prstGeom prst="line">
            <a:avLst/>
          </a:prstGeom>
          <a:ln>
            <a:solidFill>
              <a:schemeClr val="bg1">
                <a:alpha val="50000"/>
              </a:schemeClr>
            </a:solidFill>
            <a:prstDash val="sysDot"/>
          </a:ln>
          <a:effectLst/>
        </p:spPr>
        <p:style>
          <a:lnRef idx="1">
            <a:schemeClr val="accent1"/>
          </a:lnRef>
          <a:fillRef idx="0">
            <a:schemeClr val="accent1"/>
          </a:fillRef>
          <a:effectRef idx="0">
            <a:schemeClr val="accent1"/>
          </a:effectRef>
          <a:fontRef idx="minor">
            <a:schemeClr val="tx1"/>
          </a:fontRef>
        </p:style>
      </p:cxnSp>
      <p:sp>
        <p:nvSpPr>
          <p:cNvPr id="23" name="Nadpis 4"/>
          <p:cNvSpPr txBox="1">
            <a:spLocks/>
          </p:cNvSpPr>
          <p:nvPr/>
        </p:nvSpPr>
        <p:spPr>
          <a:xfrm>
            <a:off x="666116" y="0"/>
            <a:ext cx="9361169" cy="901082"/>
          </a:xfrm>
          <a:prstGeom prst="rect">
            <a:avLst/>
          </a:prstGeom>
          <a:gradFill>
            <a:gsLst>
              <a:gs pos="0">
                <a:srgbClr val="FFFF00"/>
              </a:gs>
              <a:gs pos="100000">
                <a:srgbClr val="FCDE04"/>
              </a:gs>
            </a:gsLst>
            <a:lin ang="0" scaled="0"/>
          </a:gradFill>
        </p:spPr>
        <p:txBody>
          <a:bodyPr vert="horz" lIns="432000" tIns="49785" rIns="99569" bIns="72000" rtlCol="0" anchor="ctr">
            <a:noAutofit/>
          </a:bodyPr>
          <a:lstStyle/>
          <a:p>
            <a:pPr marL="12700">
              <a:lnSpc>
                <a:spcPct val="100000"/>
              </a:lnSpc>
              <a:spcBef>
                <a:spcPts val="100"/>
              </a:spcBef>
            </a:pPr>
            <a:r>
              <a:rPr lang="cs-CZ" sz="2400" b="1" spc="-20" dirty="0">
                <a:latin typeface="Trebuchet MS" panose="020B0703020202090204" pitchFamily="34" charset="0"/>
                <a:cs typeface="Calibri"/>
              </a:rPr>
              <a:t>VÝVOJ PROGRAMŮ VŠEOBECNÉ PRIMÁRNÍ </a:t>
            </a:r>
          </a:p>
          <a:p>
            <a:pPr marL="12700">
              <a:lnSpc>
                <a:spcPct val="100000"/>
              </a:lnSpc>
              <a:spcBef>
                <a:spcPts val="100"/>
              </a:spcBef>
            </a:pPr>
            <a:r>
              <a:rPr lang="cs-CZ" sz="2400" b="1" spc="-20" dirty="0">
                <a:latin typeface="Trebuchet MS" panose="020B0703020202090204" pitchFamily="34" charset="0"/>
                <a:cs typeface="Calibri"/>
              </a:rPr>
              <a:t>PREVENCE </a:t>
            </a:r>
            <a:r>
              <a:rPr lang="cs-CZ" sz="2400" b="1" spc="-20" dirty="0" smtClean="0">
                <a:latin typeface="Trebuchet MS" panose="020B0703020202090204" pitchFamily="34" charset="0"/>
                <a:cs typeface="Calibri"/>
              </a:rPr>
              <a:t>V</a:t>
            </a:r>
            <a:r>
              <a:rPr lang="cs-CZ" sz="2400" b="1" dirty="0" smtClean="0">
                <a:ln w="3175">
                  <a:noFill/>
                </a:ln>
                <a:latin typeface="Trebuchet MS" panose="020B0703020202090204" pitchFamily="34" charset="0"/>
                <a:cs typeface="Arial" pitchFamily="34" charset="0"/>
              </a:rPr>
              <a:t> </a:t>
            </a:r>
            <a:r>
              <a:rPr lang="cs-CZ" sz="2400" b="1" dirty="0">
                <a:ln w="3175">
                  <a:noFill/>
                </a:ln>
                <a:latin typeface="Trebuchet MS" panose="020B0703020202090204" pitchFamily="34" charset="0"/>
                <a:cs typeface="Arial" pitchFamily="34" charset="0"/>
              </a:rPr>
              <a:t>LETECH 2000 - 2014</a:t>
            </a:r>
          </a:p>
        </p:txBody>
      </p:sp>
      <p:sp>
        <p:nvSpPr>
          <p:cNvPr id="16" name="Nadpis 4"/>
          <p:cNvSpPr txBox="1">
            <a:spLocks/>
          </p:cNvSpPr>
          <p:nvPr/>
        </p:nvSpPr>
        <p:spPr>
          <a:xfrm>
            <a:off x="1010244" y="7021037"/>
            <a:ext cx="9361169" cy="540226"/>
          </a:xfrm>
          <a:prstGeom prst="rect">
            <a:avLst/>
          </a:prstGeom>
          <a:noFill/>
        </p:spPr>
        <p:txBody>
          <a:bodyPr vert="horz" lIns="0" tIns="49785" rIns="99569" bIns="49785" rtlCol="0" anchor="ctr">
            <a:noAutofit/>
          </a:bodyPr>
          <a:lstStyle/>
          <a:p>
            <a:r>
              <a:rPr lang="fr-FR" sz="1600" spc="100" baseline="30000" dirty="0">
                <a:ea typeface="+mj-ea"/>
                <a:cs typeface="Arial" pitchFamily="34" charset="0"/>
              </a:rPr>
              <a:t>Prev—Centrum z.</a:t>
            </a:r>
            <a:r>
              <a:rPr lang="cs-CZ" sz="1600" spc="100" baseline="30000" dirty="0">
                <a:ea typeface="+mj-ea"/>
                <a:cs typeface="Arial" pitchFamily="34" charset="0"/>
              </a:rPr>
              <a:t>ú</a:t>
            </a:r>
            <a:r>
              <a:rPr lang="fr-FR" sz="1600" spc="100" baseline="30000" dirty="0">
                <a:ea typeface="+mj-ea"/>
                <a:cs typeface="Arial" pitchFamily="34" charset="0"/>
              </a:rPr>
              <a:t>.</a:t>
            </a:r>
            <a:r>
              <a:rPr lang="cs-CZ" sz="1600" spc="100" baseline="30000" dirty="0">
                <a:ea typeface="+mj-ea"/>
                <a:cs typeface="Arial" pitchFamily="34" charset="0"/>
              </a:rPr>
              <a:t>,</a:t>
            </a:r>
            <a:r>
              <a:rPr lang="fr-FR" sz="1600" spc="100" baseline="30000" dirty="0">
                <a:ea typeface="+mj-ea"/>
                <a:cs typeface="Arial" pitchFamily="34" charset="0"/>
              </a:rPr>
              <a:t> </a:t>
            </a:r>
            <a:r>
              <a:rPr lang="cs-CZ" sz="1600" b="1" spc="100" baseline="30000" dirty="0">
                <a:ea typeface="+mj-ea"/>
                <a:cs typeface="Arial" pitchFamily="34" charset="0"/>
              </a:rPr>
              <a:t>PROGRAMY PRIMÁRNÍ PREVENCE</a:t>
            </a:r>
            <a:r>
              <a:rPr lang="fr-FR" sz="1600" spc="100" baseline="30000" dirty="0">
                <a:ea typeface="+mj-ea"/>
                <a:cs typeface="Arial" pitchFamily="34" charset="0"/>
              </a:rPr>
              <a:t>  tel: 2</a:t>
            </a:r>
            <a:r>
              <a:rPr lang="cs-CZ" sz="1600" spc="100" baseline="30000" dirty="0">
                <a:ea typeface="+mj-ea"/>
                <a:cs typeface="Arial" pitchFamily="34" charset="0"/>
              </a:rPr>
              <a:t>42</a:t>
            </a:r>
            <a:r>
              <a:rPr lang="fr-FR" sz="1600" spc="100" baseline="30000" dirty="0">
                <a:ea typeface="+mj-ea"/>
                <a:cs typeface="Arial" pitchFamily="34" charset="0"/>
              </a:rPr>
              <a:t> </a:t>
            </a:r>
            <a:r>
              <a:rPr lang="cs-CZ" sz="1600" spc="100" baseline="30000" dirty="0">
                <a:ea typeface="+mj-ea"/>
                <a:cs typeface="Arial" pitchFamily="34" charset="0"/>
              </a:rPr>
              <a:t>498</a:t>
            </a:r>
            <a:r>
              <a:rPr lang="fr-FR" sz="1600" spc="100" baseline="30000" dirty="0">
                <a:ea typeface="+mj-ea"/>
                <a:cs typeface="Arial" pitchFamily="34" charset="0"/>
              </a:rPr>
              <a:t> </a:t>
            </a:r>
            <a:r>
              <a:rPr lang="cs-CZ" sz="1600" spc="100" baseline="30000" dirty="0">
                <a:ea typeface="+mj-ea"/>
                <a:cs typeface="Arial" pitchFamily="34" charset="0"/>
              </a:rPr>
              <a:t>335</a:t>
            </a:r>
            <a:r>
              <a:rPr lang="fr-FR" sz="1600" spc="100" baseline="30000" dirty="0">
                <a:ea typeface="+mj-ea"/>
                <a:cs typeface="Arial" pitchFamily="34" charset="0"/>
              </a:rPr>
              <a:t> / 77</a:t>
            </a:r>
            <a:r>
              <a:rPr lang="cs-CZ" sz="1600" spc="100" baseline="30000" dirty="0">
                <a:ea typeface="+mj-ea"/>
                <a:cs typeface="Arial" pitchFamily="34" charset="0"/>
              </a:rPr>
              <a:t>6</a:t>
            </a:r>
            <a:r>
              <a:rPr lang="fr-FR" sz="1600" spc="100" baseline="30000" dirty="0">
                <a:ea typeface="+mj-ea"/>
                <a:cs typeface="Arial" pitchFamily="34" charset="0"/>
              </a:rPr>
              <a:t> </a:t>
            </a:r>
            <a:r>
              <a:rPr lang="cs-CZ" sz="1600" spc="100" baseline="30000" dirty="0">
                <a:ea typeface="+mj-ea"/>
                <a:cs typeface="Arial" pitchFamily="34" charset="0"/>
              </a:rPr>
              <a:t>619</a:t>
            </a:r>
            <a:r>
              <a:rPr lang="fr-FR" sz="1600" spc="100" baseline="30000" dirty="0">
                <a:ea typeface="+mj-ea"/>
                <a:cs typeface="Arial" pitchFamily="34" charset="0"/>
              </a:rPr>
              <a:t> </a:t>
            </a:r>
            <a:r>
              <a:rPr lang="cs-CZ" sz="1600" spc="100" baseline="30000" dirty="0">
                <a:ea typeface="+mj-ea"/>
                <a:cs typeface="Arial" pitchFamily="34" charset="0"/>
              </a:rPr>
              <a:t>505</a:t>
            </a:r>
            <a:r>
              <a:rPr lang="fr-FR" sz="1600" spc="100" baseline="30000" dirty="0">
                <a:ea typeface="+mj-ea"/>
                <a:cs typeface="Arial" pitchFamily="34" charset="0"/>
              </a:rPr>
              <a:t> / email: p</a:t>
            </a:r>
            <a:r>
              <a:rPr lang="cs-CZ" sz="1600" spc="100" baseline="30000" dirty="0">
                <a:ea typeface="+mj-ea"/>
                <a:cs typeface="Arial" pitchFamily="34" charset="0"/>
              </a:rPr>
              <a:t>revence</a:t>
            </a:r>
            <a:r>
              <a:rPr lang="fr-FR" sz="1600" spc="100" baseline="30000" dirty="0">
                <a:ea typeface="+mj-ea"/>
                <a:cs typeface="Arial" pitchFamily="34" charset="0"/>
              </a:rPr>
              <a:t>@prevcentrum.cz / www.prevcentrum.cz</a:t>
            </a:r>
          </a:p>
        </p:txBody>
      </p:sp>
      <p:sp>
        <p:nvSpPr>
          <p:cNvPr id="11" name="Nadpis 4">
            <a:extLst>
              <a:ext uri="{FF2B5EF4-FFF2-40B4-BE49-F238E27FC236}">
                <a16:creationId xmlns:a16="http://schemas.microsoft.com/office/drawing/2014/main" id="{CDDA3857-A6B0-9046-83E5-1F806ABCE6EA}"/>
              </a:ext>
            </a:extLst>
          </p:cNvPr>
          <p:cNvSpPr txBox="1">
            <a:spLocks/>
          </p:cNvSpPr>
          <p:nvPr/>
        </p:nvSpPr>
        <p:spPr>
          <a:xfrm>
            <a:off x="8937522" y="0"/>
            <a:ext cx="1089763" cy="901082"/>
          </a:xfrm>
          <a:prstGeom prst="rect">
            <a:avLst/>
          </a:prstGeom>
          <a:solidFill>
            <a:schemeClr val="bg1">
              <a:lumMod val="95000"/>
            </a:schemeClr>
          </a:solidFill>
        </p:spPr>
        <p:txBody>
          <a:bodyPr vert="horz" lIns="0" tIns="0" rIns="0" bIns="0" rtlCol="0" anchor="ctr">
            <a:noAutofit/>
          </a:bodyPr>
          <a:lstStyle/>
          <a:p>
            <a:pPr algn="ctr">
              <a:spcBef>
                <a:spcPct val="0"/>
              </a:spcBef>
            </a:pPr>
            <a:fld id="{844070E0-C3A9-47F9-910D-823DB07198B6}" type="slidenum">
              <a:rPr lang="cs-CZ" sz="1400" smtClean="0">
                <a:ln w="3175">
                  <a:noFill/>
                </a:ln>
                <a:latin typeface="Trebuchet MS" panose="020B0603020202020204" pitchFamily="34" charset="0"/>
                <a:ea typeface="+mj-ea"/>
                <a:cs typeface="Arial" pitchFamily="34" charset="0"/>
              </a:rPr>
              <a:t>4</a:t>
            </a:fld>
            <a:endParaRPr lang="cs-CZ" sz="1400" dirty="0">
              <a:ln w="3175">
                <a:noFill/>
              </a:ln>
              <a:latin typeface="Trebuchet MS" panose="020B0603020202020204" pitchFamily="34" charset="0"/>
              <a:ea typeface="+mj-ea"/>
              <a:cs typeface="Arial" pitchFamily="34" charset="0"/>
            </a:endParaRPr>
          </a:p>
        </p:txBody>
      </p:sp>
    </p:spTree>
    <p:extLst>
      <p:ext uri="{BB962C8B-B14F-4D97-AF65-F5344CB8AC3E}">
        <p14:creationId xmlns:p14="http://schemas.microsoft.com/office/powerpoint/2010/main" val="42181683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590827" y="1059748"/>
            <a:ext cx="7077300" cy="5932204"/>
          </a:xfrm>
          <a:prstGeom prst="rect">
            <a:avLst/>
          </a:prstGeom>
          <a:noFill/>
        </p:spPr>
        <p:txBody>
          <a:bodyPr wrap="square" rIns="360000" numCol="1" spcCol="360000" rtlCol="0" anchor="t">
            <a:noAutofit/>
          </a:bodyPr>
          <a:lstStyle/>
          <a:p>
            <a:pPr marL="342900" indent="-342900" algn="just">
              <a:buFont typeface="Arial" panose="020B0604020202020204" pitchFamily="34" charset="0"/>
              <a:buChar char="•"/>
            </a:pPr>
            <a:r>
              <a:rPr lang="cs-CZ" sz="2200" dirty="0"/>
              <a:t>V roce </a:t>
            </a:r>
            <a:r>
              <a:rPr lang="cs-CZ" sz="2200" b="1" dirty="0"/>
              <a:t>2011</a:t>
            </a:r>
            <a:r>
              <a:rPr lang="cs-CZ" sz="2200" dirty="0"/>
              <a:t> se začal nabízet </a:t>
            </a:r>
            <a:r>
              <a:rPr lang="cs-CZ" sz="2200" b="1" dirty="0"/>
              <a:t>Balíčkový program </a:t>
            </a:r>
            <a:r>
              <a:rPr lang="cs-CZ" sz="2200" dirty="0"/>
              <a:t>primární prevence pro žáky 4. </a:t>
            </a:r>
            <a:r>
              <a:rPr lang="cs-CZ" sz="2200" dirty="0" smtClean="0"/>
              <a:t>– 9</a:t>
            </a:r>
            <a:r>
              <a:rPr lang="cs-CZ" sz="2200" dirty="0"/>
              <a:t>. ročníků základních škol, který se lišil tím, že byl realizován  v jednorázových tematicky úzce zaměřených blocích. V roce 2013 byl Balíčkový program zrušen z důvodu nefunkčnosti tohoto modelu.</a:t>
            </a:r>
          </a:p>
          <a:p>
            <a:pPr marL="342900" indent="-342900" algn="just">
              <a:buFont typeface="Arial" panose="020B0604020202020204" pitchFamily="34" charset="0"/>
              <a:buChar char="•"/>
            </a:pPr>
            <a:endParaRPr lang="cs-CZ" sz="2200" dirty="0"/>
          </a:p>
          <a:p>
            <a:pPr marL="342900" indent="-342900" algn="just">
              <a:buFont typeface="Arial" panose="020B0604020202020204" pitchFamily="34" charset="0"/>
              <a:buChar char="•"/>
            </a:pPr>
            <a:r>
              <a:rPr lang="cs-CZ" sz="2200" dirty="0"/>
              <a:t>V důsledku zvýšené poptávky spolupracujících škol se v roce 2014 začaly realizovat dlouhodobé programy všeobecné primární prevence již v </a:t>
            </a:r>
            <a:r>
              <a:rPr lang="cs-CZ" sz="2200" b="1" dirty="0"/>
              <a:t>5. třídách základních škol</a:t>
            </a:r>
            <a:r>
              <a:rPr lang="cs-CZ" sz="2200" dirty="0"/>
              <a:t>. </a:t>
            </a:r>
          </a:p>
          <a:p>
            <a:pPr algn="just"/>
            <a:endParaRPr lang="cs-CZ" sz="2200" dirty="0"/>
          </a:p>
          <a:p>
            <a:pPr marL="342900" indent="-342900" algn="just">
              <a:buFont typeface="Arial" panose="020B0604020202020204" pitchFamily="34" charset="0"/>
              <a:buChar char="•"/>
            </a:pPr>
            <a:r>
              <a:rPr lang="cs-CZ" sz="2200" dirty="0"/>
              <a:t>V témže roce byla navázána spolupráce s </a:t>
            </a:r>
            <a:r>
              <a:rPr lang="cs-CZ" sz="2200" b="1" dirty="0"/>
              <a:t>Městskou částí Praha 14</a:t>
            </a:r>
            <a:r>
              <a:rPr lang="cs-CZ" sz="2200" dirty="0"/>
              <a:t> a programy všeobecné primární prevence rizikového chování byly rozšířeny do všech šesti základních škol zřizovaných touto </a:t>
            </a:r>
            <a:r>
              <a:rPr lang="cs-CZ" sz="2200" dirty="0" smtClean="0"/>
              <a:t>městskou </a:t>
            </a:r>
            <a:r>
              <a:rPr lang="cs-CZ" sz="2200" dirty="0"/>
              <a:t>částí.</a:t>
            </a:r>
          </a:p>
          <a:p>
            <a:pPr marL="342900" indent="-342900">
              <a:buFont typeface="Arial" panose="020B0604020202020204" pitchFamily="34" charset="0"/>
              <a:buChar char="•"/>
            </a:pPr>
            <a:endParaRPr lang="cs-CZ" sz="3200" dirty="0"/>
          </a:p>
        </p:txBody>
      </p:sp>
      <p:cxnSp>
        <p:nvCxnSpPr>
          <p:cNvPr id="10" name="Straight Connector 9"/>
          <p:cNvCxnSpPr/>
          <p:nvPr/>
        </p:nvCxnSpPr>
        <p:spPr>
          <a:xfrm>
            <a:off x="666117" y="901082"/>
            <a:ext cx="9361168" cy="0"/>
          </a:xfrm>
          <a:prstGeom prst="line">
            <a:avLst/>
          </a:prstGeom>
          <a:ln>
            <a:solidFill>
              <a:schemeClr val="bg1">
                <a:alpha val="50000"/>
              </a:schemeClr>
            </a:solidFill>
            <a:prstDash val="sysDot"/>
          </a:ln>
          <a:effectLst/>
        </p:spPr>
        <p:style>
          <a:lnRef idx="1">
            <a:schemeClr val="accent1"/>
          </a:lnRef>
          <a:fillRef idx="0">
            <a:schemeClr val="accent1"/>
          </a:fillRef>
          <a:effectRef idx="0">
            <a:schemeClr val="accent1"/>
          </a:effectRef>
          <a:fontRef idx="minor">
            <a:schemeClr val="tx1"/>
          </a:fontRef>
        </p:style>
      </p:cxnSp>
      <p:sp>
        <p:nvSpPr>
          <p:cNvPr id="23" name="Nadpis 4"/>
          <p:cNvSpPr txBox="1">
            <a:spLocks/>
          </p:cNvSpPr>
          <p:nvPr/>
        </p:nvSpPr>
        <p:spPr>
          <a:xfrm>
            <a:off x="666116" y="0"/>
            <a:ext cx="9361169" cy="901082"/>
          </a:xfrm>
          <a:prstGeom prst="rect">
            <a:avLst/>
          </a:prstGeom>
          <a:gradFill>
            <a:gsLst>
              <a:gs pos="0">
                <a:srgbClr val="FFFF00"/>
              </a:gs>
              <a:gs pos="100000">
                <a:srgbClr val="FCDE04"/>
              </a:gs>
            </a:gsLst>
            <a:lin ang="0" scaled="0"/>
          </a:gradFill>
        </p:spPr>
        <p:txBody>
          <a:bodyPr vert="horz" lIns="432000" tIns="49785" rIns="99569" bIns="72000" rtlCol="0" anchor="ctr">
            <a:noAutofit/>
          </a:bodyPr>
          <a:lstStyle/>
          <a:p>
            <a:pPr marL="12700">
              <a:lnSpc>
                <a:spcPct val="100000"/>
              </a:lnSpc>
              <a:spcBef>
                <a:spcPts val="100"/>
              </a:spcBef>
            </a:pPr>
            <a:r>
              <a:rPr lang="cs-CZ" sz="2400" b="1" spc="-20" dirty="0">
                <a:latin typeface="Trebuchet MS" panose="020B0703020202090204" pitchFamily="34" charset="0"/>
                <a:cs typeface="Calibri"/>
              </a:rPr>
              <a:t>VÝVOJ PROGRAMŮ VŠEOBECNÉ PRIMÁRNÍ </a:t>
            </a:r>
          </a:p>
          <a:p>
            <a:pPr marL="12700">
              <a:lnSpc>
                <a:spcPct val="100000"/>
              </a:lnSpc>
              <a:spcBef>
                <a:spcPts val="100"/>
              </a:spcBef>
            </a:pPr>
            <a:r>
              <a:rPr lang="cs-CZ" sz="2400" b="1" spc="-20" dirty="0" smtClean="0">
                <a:latin typeface="Trebuchet MS" panose="020B0703020202090204" pitchFamily="34" charset="0"/>
                <a:cs typeface="Calibri"/>
              </a:rPr>
              <a:t>PREVENCE </a:t>
            </a:r>
            <a:r>
              <a:rPr lang="cs-CZ" sz="2400" b="1" spc="-20" dirty="0">
                <a:latin typeface="Trebuchet MS" panose="020B0703020202090204" pitchFamily="34" charset="0"/>
                <a:cs typeface="Calibri"/>
              </a:rPr>
              <a:t>V</a:t>
            </a:r>
            <a:r>
              <a:rPr lang="cs-CZ" sz="2400" b="1" dirty="0">
                <a:ln w="3175">
                  <a:noFill/>
                </a:ln>
                <a:latin typeface="Trebuchet MS" panose="020B0703020202090204" pitchFamily="34" charset="0"/>
                <a:cs typeface="Arial" pitchFamily="34" charset="0"/>
              </a:rPr>
              <a:t> LETECH 2000 - 2014</a:t>
            </a:r>
          </a:p>
        </p:txBody>
      </p:sp>
      <p:sp>
        <p:nvSpPr>
          <p:cNvPr id="16" name="Nadpis 4"/>
          <p:cNvSpPr txBox="1">
            <a:spLocks/>
          </p:cNvSpPr>
          <p:nvPr/>
        </p:nvSpPr>
        <p:spPr>
          <a:xfrm>
            <a:off x="1010244" y="7021037"/>
            <a:ext cx="9361169" cy="540226"/>
          </a:xfrm>
          <a:prstGeom prst="rect">
            <a:avLst/>
          </a:prstGeom>
          <a:noFill/>
        </p:spPr>
        <p:txBody>
          <a:bodyPr vert="horz" lIns="0" tIns="49785" rIns="99569" bIns="49785" rtlCol="0" anchor="ctr">
            <a:noAutofit/>
          </a:bodyPr>
          <a:lstStyle/>
          <a:p>
            <a:r>
              <a:rPr lang="fr-FR" sz="1600" spc="100" baseline="30000" dirty="0">
                <a:ea typeface="+mj-ea"/>
                <a:cs typeface="Arial" pitchFamily="34" charset="0"/>
              </a:rPr>
              <a:t>Prev—Centrum z.</a:t>
            </a:r>
            <a:r>
              <a:rPr lang="cs-CZ" sz="1600" spc="100" baseline="30000" dirty="0">
                <a:ea typeface="+mj-ea"/>
                <a:cs typeface="Arial" pitchFamily="34" charset="0"/>
              </a:rPr>
              <a:t>ú</a:t>
            </a:r>
            <a:r>
              <a:rPr lang="fr-FR" sz="1600" spc="100" baseline="30000" dirty="0">
                <a:ea typeface="+mj-ea"/>
                <a:cs typeface="Arial" pitchFamily="34" charset="0"/>
              </a:rPr>
              <a:t>.</a:t>
            </a:r>
            <a:r>
              <a:rPr lang="cs-CZ" sz="1600" spc="100" baseline="30000" dirty="0">
                <a:ea typeface="+mj-ea"/>
                <a:cs typeface="Arial" pitchFamily="34" charset="0"/>
              </a:rPr>
              <a:t>,</a:t>
            </a:r>
            <a:r>
              <a:rPr lang="fr-FR" sz="1600" spc="100" baseline="30000" dirty="0">
                <a:ea typeface="+mj-ea"/>
                <a:cs typeface="Arial" pitchFamily="34" charset="0"/>
              </a:rPr>
              <a:t> </a:t>
            </a:r>
            <a:r>
              <a:rPr lang="cs-CZ" sz="1600" b="1" spc="100" baseline="30000" dirty="0">
                <a:ea typeface="+mj-ea"/>
                <a:cs typeface="Arial" pitchFamily="34" charset="0"/>
              </a:rPr>
              <a:t>PROGRAMY PRIMÁRNÍ PREVENCE</a:t>
            </a:r>
            <a:r>
              <a:rPr lang="fr-FR" sz="1600" spc="100" baseline="30000" dirty="0">
                <a:ea typeface="+mj-ea"/>
                <a:cs typeface="Arial" pitchFamily="34" charset="0"/>
              </a:rPr>
              <a:t>  tel: 2</a:t>
            </a:r>
            <a:r>
              <a:rPr lang="cs-CZ" sz="1600" spc="100" baseline="30000" dirty="0">
                <a:ea typeface="+mj-ea"/>
                <a:cs typeface="Arial" pitchFamily="34" charset="0"/>
              </a:rPr>
              <a:t>42</a:t>
            </a:r>
            <a:r>
              <a:rPr lang="fr-FR" sz="1600" spc="100" baseline="30000" dirty="0">
                <a:ea typeface="+mj-ea"/>
                <a:cs typeface="Arial" pitchFamily="34" charset="0"/>
              </a:rPr>
              <a:t> </a:t>
            </a:r>
            <a:r>
              <a:rPr lang="cs-CZ" sz="1600" spc="100" baseline="30000" dirty="0">
                <a:ea typeface="+mj-ea"/>
                <a:cs typeface="Arial" pitchFamily="34" charset="0"/>
              </a:rPr>
              <a:t>498</a:t>
            </a:r>
            <a:r>
              <a:rPr lang="fr-FR" sz="1600" spc="100" baseline="30000" dirty="0">
                <a:ea typeface="+mj-ea"/>
                <a:cs typeface="Arial" pitchFamily="34" charset="0"/>
              </a:rPr>
              <a:t> </a:t>
            </a:r>
            <a:r>
              <a:rPr lang="cs-CZ" sz="1600" spc="100" baseline="30000" dirty="0">
                <a:ea typeface="+mj-ea"/>
                <a:cs typeface="Arial" pitchFamily="34" charset="0"/>
              </a:rPr>
              <a:t>335</a:t>
            </a:r>
            <a:r>
              <a:rPr lang="fr-FR" sz="1600" spc="100" baseline="30000" dirty="0">
                <a:ea typeface="+mj-ea"/>
                <a:cs typeface="Arial" pitchFamily="34" charset="0"/>
              </a:rPr>
              <a:t> / 77</a:t>
            </a:r>
            <a:r>
              <a:rPr lang="cs-CZ" sz="1600" spc="100" baseline="30000" dirty="0">
                <a:ea typeface="+mj-ea"/>
                <a:cs typeface="Arial" pitchFamily="34" charset="0"/>
              </a:rPr>
              <a:t>6</a:t>
            </a:r>
            <a:r>
              <a:rPr lang="fr-FR" sz="1600" spc="100" baseline="30000" dirty="0">
                <a:ea typeface="+mj-ea"/>
                <a:cs typeface="Arial" pitchFamily="34" charset="0"/>
              </a:rPr>
              <a:t> </a:t>
            </a:r>
            <a:r>
              <a:rPr lang="cs-CZ" sz="1600" spc="100" baseline="30000" dirty="0">
                <a:ea typeface="+mj-ea"/>
                <a:cs typeface="Arial" pitchFamily="34" charset="0"/>
              </a:rPr>
              <a:t>619</a:t>
            </a:r>
            <a:r>
              <a:rPr lang="fr-FR" sz="1600" spc="100" baseline="30000" dirty="0">
                <a:ea typeface="+mj-ea"/>
                <a:cs typeface="Arial" pitchFamily="34" charset="0"/>
              </a:rPr>
              <a:t> </a:t>
            </a:r>
            <a:r>
              <a:rPr lang="cs-CZ" sz="1600" spc="100" baseline="30000" dirty="0">
                <a:ea typeface="+mj-ea"/>
                <a:cs typeface="Arial" pitchFamily="34" charset="0"/>
              </a:rPr>
              <a:t>505</a:t>
            </a:r>
            <a:r>
              <a:rPr lang="fr-FR" sz="1600" spc="100" baseline="30000" dirty="0">
                <a:ea typeface="+mj-ea"/>
                <a:cs typeface="Arial" pitchFamily="34" charset="0"/>
              </a:rPr>
              <a:t> / email: p</a:t>
            </a:r>
            <a:r>
              <a:rPr lang="cs-CZ" sz="1600" spc="100" baseline="30000" dirty="0">
                <a:ea typeface="+mj-ea"/>
                <a:cs typeface="Arial" pitchFamily="34" charset="0"/>
              </a:rPr>
              <a:t>revence</a:t>
            </a:r>
            <a:r>
              <a:rPr lang="fr-FR" sz="1600" spc="100" baseline="30000" dirty="0">
                <a:ea typeface="+mj-ea"/>
                <a:cs typeface="Arial" pitchFamily="34" charset="0"/>
              </a:rPr>
              <a:t>@prevcentrum.cz / www.prevcentrum.cz</a:t>
            </a:r>
          </a:p>
        </p:txBody>
      </p:sp>
      <p:sp>
        <p:nvSpPr>
          <p:cNvPr id="11" name="Nadpis 4">
            <a:extLst>
              <a:ext uri="{FF2B5EF4-FFF2-40B4-BE49-F238E27FC236}">
                <a16:creationId xmlns:a16="http://schemas.microsoft.com/office/drawing/2014/main" id="{CDDA3857-A6B0-9046-83E5-1F806ABCE6EA}"/>
              </a:ext>
            </a:extLst>
          </p:cNvPr>
          <p:cNvSpPr txBox="1">
            <a:spLocks/>
          </p:cNvSpPr>
          <p:nvPr/>
        </p:nvSpPr>
        <p:spPr>
          <a:xfrm>
            <a:off x="8937522" y="0"/>
            <a:ext cx="1089763" cy="901082"/>
          </a:xfrm>
          <a:prstGeom prst="rect">
            <a:avLst/>
          </a:prstGeom>
          <a:solidFill>
            <a:schemeClr val="bg1">
              <a:lumMod val="95000"/>
            </a:schemeClr>
          </a:solidFill>
        </p:spPr>
        <p:txBody>
          <a:bodyPr vert="horz" lIns="0" tIns="0" rIns="0" bIns="0" rtlCol="0" anchor="ctr">
            <a:noAutofit/>
          </a:bodyPr>
          <a:lstStyle/>
          <a:p>
            <a:pPr algn="ctr">
              <a:spcBef>
                <a:spcPct val="0"/>
              </a:spcBef>
            </a:pPr>
            <a:fld id="{E5279D9C-A035-44CC-8CE8-4013E15D95E7}" type="slidenum">
              <a:rPr lang="cs-CZ" sz="1400" smtClean="0">
                <a:ln w="3175">
                  <a:noFill/>
                </a:ln>
                <a:latin typeface="Trebuchet MS" panose="020B0603020202020204" pitchFamily="34" charset="0"/>
                <a:ea typeface="+mj-ea"/>
                <a:cs typeface="Arial" pitchFamily="34" charset="0"/>
              </a:rPr>
              <a:t>5</a:t>
            </a:fld>
            <a:endParaRPr lang="cs-CZ" sz="1400" dirty="0">
              <a:ln w="3175">
                <a:noFill/>
              </a:ln>
              <a:latin typeface="Trebuchet MS" panose="020B0603020202020204" pitchFamily="34" charset="0"/>
              <a:ea typeface="+mj-ea"/>
              <a:cs typeface="Arial" pitchFamily="34" charset="0"/>
            </a:endParaRPr>
          </a:p>
        </p:txBody>
      </p:sp>
      <p:sp>
        <p:nvSpPr>
          <p:cNvPr id="7" name="Rectangle 16">
            <a:extLst>
              <a:ext uri="{FF2B5EF4-FFF2-40B4-BE49-F238E27FC236}">
                <a16:creationId xmlns:a16="http://schemas.microsoft.com/office/drawing/2014/main" id="{017F0361-F43B-6343-9E5B-2810AD8B0DE3}"/>
              </a:ext>
            </a:extLst>
          </p:cNvPr>
          <p:cNvSpPr/>
          <p:nvPr/>
        </p:nvSpPr>
        <p:spPr>
          <a:xfrm>
            <a:off x="7549221" y="2507237"/>
            <a:ext cx="2776602" cy="2546787"/>
          </a:xfrm>
          <a:prstGeom prst="rect">
            <a:avLst/>
          </a:prstGeom>
          <a:solidFill>
            <a:srgbClr val="D2D2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cs-CZ"/>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cs-CZ" sz="2000" dirty="0">
                <a:solidFill>
                  <a:schemeClr val="tx1"/>
                </a:solidFill>
                <a:cs typeface="Arial" pitchFamily="34" charset="0"/>
              </a:rPr>
              <a:t>V roce </a:t>
            </a:r>
            <a:r>
              <a:rPr lang="cs-CZ" sz="2000" b="1" dirty="0">
                <a:solidFill>
                  <a:schemeClr val="tx1"/>
                </a:solidFill>
                <a:cs typeface="Arial" pitchFamily="34" charset="0"/>
              </a:rPr>
              <a:t>2013</a:t>
            </a:r>
            <a:r>
              <a:rPr lang="cs-CZ" sz="2000" dirty="0">
                <a:solidFill>
                  <a:schemeClr val="tx1"/>
                </a:solidFill>
                <a:cs typeface="Arial" pitchFamily="34" charset="0"/>
              </a:rPr>
              <a:t> byla přidána témata programů všeobecné primární prevence: </a:t>
            </a:r>
            <a:r>
              <a:rPr lang="cs-CZ" sz="2000" b="1" dirty="0">
                <a:solidFill>
                  <a:schemeClr val="tx1"/>
                </a:solidFill>
                <a:cs typeface="Arial" pitchFamily="34" charset="0"/>
              </a:rPr>
              <a:t>N</a:t>
            </a:r>
            <a:r>
              <a:rPr lang="it-IT" sz="2000" b="1" dirty="0">
                <a:solidFill>
                  <a:schemeClr val="tx1"/>
                </a:solidFill>
                <a:cs typeface="Arial" pitchFamily="34" charset="0"/>
              </a:rPr>
              <a:t>elátkové závislosti, </a:t>
            </a:r>
            <a:endParaRPr lang="cs-CZ" sz="2000" b="1" dirty="0">
              <a:solidFill>
                <a:schemeClr val="tx1"/>
              </a:solidFill>
              <a:cs typeface="Arial" pitchFamily="34" charset="0"/>
            </a:endParaRPr>
          </a:p>
          <a:p>
            <a:r>
              <a:rPr lang="cs-CZ" sz="2000" b="1" dirty="0">
                <a:solidFill>
                  <a:schemeClr val="tx1"/>
                </a:solidFill>
                <a:cs typeface="Arial" pitchFamily="34" charset="0"/>
              </a:rPr>
              <a:t>M</a:t>
            </a:r>
            <a:r>
              <a:rPr lang="it-IT" sz="2000" b="1" dirty="0">
                <a:solidFill>
                  <a:schemeClr val="tx1"/>
                </a:solidFill>
                <a:cs typeface="Arial" pitchFamily="34" charset="0"/>
              </a:rPr>
              <a:t>asová média a společnost,</a:t>
            </a:r>
            <a:r>
              <a:rPr lang="cs-CZ" sz="2000" b="1" dirty="0">
                <a:solidFill>
                  <a:schemeClr val="tx1"/>
                </a:solidFill>
                <a:cs typeface="Arial" pitchFamily="34" charset="0"/>
              </a:rPr>
              <a:t> A</a:t>
            </a:r>
            <a:r>
              <a:rPr lang="it-IT" sz="2000" b="1" dirty="0">
                <a:solidFill>
                  <a:schemeClr val="tx1"/>
                </a:solidFill>
                <a:cs typeface="Arial" pitchFamily="34" charset="0"/>
              </a:rPr>
              <a:t>gresivita a šikana.</a:t>
            </a:r>
          </a:p>
        </p:txBody>
      </p:sp>
    </p:spTree>
    <p:extLst>
      <p:ext uri="{BB962C8B-B14F-4D97-AF65-F5344CB8AC3E}">
        <p14:creationId xmlns:p14="http://schemas.microsoft.com/office/powerpoint/2010/main" val="29187775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590826" y="1059748"/>
            <a:ext cx="6945600" cy="5932204"/>
          </a:xfrm>
          <a:prstGeom prst="rect">
            <a:avLst/>
          </a:prstGeom>
          <a:noFill/>
        </p:spPr>
        <p:txBody>
          <a:bodyPr wrap="square" rIns="360000" numCol="1" spcCol="360000" rtlCol="0" anchor="t">
            <a:noAutofit/>
          </a:bodyPr>
          <a:lstStyle/>
          <a:p>
            <a:pPr marL="342900" indent="-342900" algn="just">
              <a:buFont typeface="Arial" panose="020B0604020202020204" pitchFamily="34" charset="0"/>
              <a:buChar char="•"/>
            </a:pPr>
            <a:r>
              <a:rPr lang="cs-CZ" sz="2200" dirty="0"/>
              <a:t>V roce </a:t>
            </a:r>
            <a:r>
              <a:rPr lang="cs-CZ" sz="2200" b="1" dirty="0"/>
              <a:t>2015</a:t>
            </a:r>
            <a:r>
              <a:rPr lang="cs-CZ" sz="2200" dirty="0"/>
              <a:t> vzrostla poptávka </a:t>
            </a:r>
            <a:r>
              <a:rPr lang="cs-CZ" sz="2200" dirty="0" smtClean="0"/>
              <a:t>po </a:t>
            </a:r>
            <a:r>
              <a:rPr lang="cs-CZ" sz="2200" dirty="0"/>
              <a:t>programech všeobecné primární prevence také na gymnáziích, středních školách a středních odborných učilištích. </a:t>
            </a:r>
            <a:r>
              <a:rPr lang="cs-CZ" sz="2200" b="1" dirty="0"/>
              <a:t>Programy všeobecné primární prevence pro 2. stupeň základních škol a střední školy mají délku trvání 2 – 3 vyučovací hodiny. </a:t>
            </a:r>
          </a:p>
          <a:p>
            <a:pPr marL="342900" indent="-342900" algn="just">
              <a:buFont typeface="Arial" panose="020B0604020202020204" pitchFamily="34" charset="0"/>
              <a:buChar char="•"/>
            </a:pPr>
            <a:endParaRPr lang="cs-CZ" sz="2200" dirty="0"/>
          </a:p>
          <a:p>
            <a:pPr marL="342900" indent="-342900" algn="just">
              <a:buFont typeface="Arial" panose="020B0604020202020204" pitchFamily="34" charset="0"/>
              <a:buChar char="•"/>
            </a:pPr>
            <a:r>
              <a:rPr lang="cs-CZ" sz="2200" dirty="0"/>
              <a:t>V roce </a:t>
            </a:r>
            <a:r>
              <a:rPr lang="cs-CZ" sz="2200" b="1" dirty="0"/>
              <a:t>2016 </a:t>
            </a:r>
            <a:r>
              <a:rPr lang="cs-CZ" sz="2200" dirty="0"/>
              <a:t>se začal realizovat projekt všeobecné primární prevence</a:t>
            </a:r>
            <a:r>
              <a:rPr lang="cs-CZ" sz="2200" b="1" dirty="0"/>
              <a:t> patologického hráčství </a:t>
            </a:r>
            <a:r>
              <a:rPr lang="cs-CZ" sz="2200" dirty="0"/>
              <a:t>pro studenty </a:t>
            </a:r>
            <a:r>
              <a:rPr lang="cs-CZ" sz="2200" b="1" dirty="0"/>
              <a:t>středních škol. </a:t>
            </a:r>
            <a:r>
              <a:rPr lang="cs-CZ" sz="2200" dirty="0"/>
              <a:t>Tyto programy jsou určené pro studenty 1. a 2. ročníků. Program je koncipován do bloku 3 po sobě jdoucích vyučovacích hodin a probíhá vždy jednou v daném kalendářním roce.</a:t>
            </a:r>
          </a:p>
          <a:p>
            <a:pPr marL="342900" indent="-342900" algn="just">
              <a:buFont typeface="Arial" panose="020B0604020202020204" pitchFamily="34" charset="0"/>
              <a:buChar char="•"/>
            </a:pPr>
            <a:endParaRPr lang="cs-CZ" sz="2200" dirty="0"/>
          </a:p>
          <a:p>
            <a:pPr marL="342900" indent="-342900" algn="just">
              <a:buFont typeface="Arial" panose="020B0604020202020204" pitchFamily="34" charset="0"/>
              <a:buChar char="•"/>
            </a:pPr>
            <a:r>
              <a:rPr lang="cs-CZ" sz="2200" dirty="0"/>
              <a:t>V roce 2016 se začaly realizovat </a:t>
            </a:r>
            <a:r>
              <a:rPr lang="cs-CZ" sz="2200" b="1" dirty="0"/>
              <a:t>programy všeobecné primární prevence pro 1. stupeň ZŠ</a:t>
            </a:r>
            <a:r>
              <a:rPr lang="cs-CZ" sz="2200" dirty="0"/>
              <a:t>.</a:t>
            </a:r>
          </a:p>
          <a:p>
            <a:pPr marL="342900" indent="-342900" algn="just">
              <a:buFont typeface="Arial" panose="020B0604020202020204" pitchFamily="34" charset="0"/>
              <a:buChar char="•"/>
            </a:pPr>
            <a:endParaRPr lang="cs-CZ" sz="1800" dirty="0"/>
          </a:p>
          <a:p>
            <a:pPr marL="342900" indent="-342900" algn="just">
              <a:buFont typeface="Arial" panose="020B0604020202020204" pitchFamily="34" charset="0"/>
              <a:buChar char="•"/>
            </a:pPr>
            <a:endParaRPr lang="cs-CZ" sz="1800" dirty="0"/>
          </a:p>
          <a:p>
            <a:pPr marL="342900" indent="-342900">
              <a:buFont typeface="Arial" panose="020B0604020202020204" pitchFamily="34" charset="0"/>
              <a:buChar char="•"/>
            </a:pPr>
            <a:endParaRPr lang="cs-CZ" sz="3200" dirty="0"/>
          </a:p>
        </p:txBody>
      </p:sp>
      <p:cxnSp>
        <p:nvCxnSpPr>
          <p:cNvPr id="10" name="Straight Connector 9"/>
          <p:cNvCxnSpPr/>
          <p:nvPr/>
        </p:nvCxnSpPr>
        <p:spPr>
          <a:xfrm>
            <a:off x="666117" y="901082"/>
            <a:ext cx="9361168" cy="0"/>
          </a:xfrm>
          <a:prstGeom prst="line">
            <a:avLst/>
          </a:prstGeom>
          <a:ln>
            <a:solidFill>
              <a:schemeClr val="bg1">
                <a:alpha val="50000"/>
              </a:schemeClr>
            </a:solidFill>
            <a:prstDash val="sysDot"/>
          </a:ln>
          <a:effectLst/>
        </p:spPr>
        <p:style>
          <a:lnRef idx="1">
            <a:schemeClr val="accent1"/>
          </a:lnRef>
          <a:fillRef idx="0">
            <a:schemeClr val="accent1"/>
          </a:fillRef>
          <a:effectRef idx="0">
            <a:schemeClr val="accent1"/>
          </a:effectRef>
          <a:fontRef idx="minor">
            <a:schemeClr val="tx1"/>
          </a:fontRef>
        </p:style>
      </p:cxnSp>
      <p:sp>
        <p:nvSpPr>
          <p:cNvPr id="23" name="Nadpis 4"/>
          <p:cNvSpPr txBox="1">
            <a:spLocks/>
          </p:cNvSpPr>
          <p:nvPr/>
        </p:nvSpPr>
        <p:spPr>
          <a:xfrm>
            <a:off x="666116" y="0"/>
            <a:ext cx="9361169" cy="901082"/>
          </a:xfrm>
          <a:prstGeom prst="rect">
            <a:avLst/>
          </a:prstGeom>
          <a:gradFill>
            <a:gsLst>
              <a:gs pos="0">
                <a:srgbClr val="FFFF00"/>
              </a:gs>
              <a:gs pos="100000">
                <a:srgbClr val="FCDE04"/>
              </a:gs>
            </a:gsLst>
            <a:lin ang="0" scaled="0"/>
          </a:gradFill>
        </p:spPr>
        <p:txBody>
          <a:bodyPr vert="horz" lIns="432000" tIns="49785" rIns="99569" bIns="72000" rtlCol="0" anchor="ctr">
            <a:noAutofit/>
          </a:bodyPr>
          <a:lstStyle/>
          <a:p>
            <a:pPr marL="12700">
              <a:lnSpc>
                <a:spcPct val="100000"/>
              </a:lnSpc>
              <a:spcBef>
                <a:spcPts val="100"/>
              </a:spcBef>
            </a:pPr>
            <a:r>
              <a:rPr lang="cs-CZ" sz="2400" b="1" spc="-20" dirty="0">
                <a:latin typeface="Trebuchet MS" panose="020B0703020202090204" pitchFamily="34" charset="0"/>
                <a:cs typeface="Calibri"/>
              </a:rPr>
              <a:t>VÝVOJ PROGRAMŮ VŠEOBECNÉ PRIMÁRNÍ </a:t>
            </a:r>
          </a:p>
          <a:p>
            <a:pPr marL="12700">
              <a:lnSpc>
                <a:spcPct val="100000"/>
              </a:lnSpc>
              <a:spcBef>
                <a:spcPts val="100"/>
              </a:spcBef>
            </a:pPr>
            <a:r>
              <a:rPr lang="cs-CZ" sz="2400" b="1" spc="-20" dirty="0" smtClean="0">
                <a:latin typeface="Trebuchet MS" panose="020B0703020202090204" pitchFamily="34" charset="0"/>
                <a:cs typeface="Calibri"/>
              </a:rPr>
              <a:t>PREVENCE </a:t>
            </a:r>
            <a:r>
              <a:rPr lang="cs-CZ" sz="2400" b="1" spc="-20" dirty="0">
                <a:latin typeface="Trebuchet MS" panose="020B0703020202090204" pitchFamily="34" charset="0"/>
                <a:cs typeface="Calibri"/>
              </a:rPr>
              <a:t>V</a:t>
            </a:r>
            <a:r>
              <a:rPr lang="cs-CZ" sz="2400" b="1" dirty="0">
                <a:ln w="3175">
                  <a:noFill/>
                </a:ln>
                <a:latin typeface="Trebuchet MS" panose="020B0703020202090204" pitchFamily="34" charset="0"/>
                <a:cs typeface="Arial" pitchFamily="34" charset="0"/>
              </a:rPr>
              <a:t> LETECH 2015 - 2019</a:t>
            </a:r>
          </a:p>
        </p:txBody>
      </p:sp>
      <p:sp>
        <p:nvSpPr>
          <p:cNvPr id="16" name="Nadpis 4"/>
          <p:cNvSpPr txBox="1">
            <a:spLocks/>
          </p:cNvSpPr>
          <p:nvPr/>
        </p:nvSpPr>
        <p:spPr>
          <a:xfrm>
            <a:off x="1010244" y="7021037"/>
            <a:ext cx="9361169" cy="540226"/>
          </a:xfrm>
          <a:prstGeom prst="rect">
            <a:avLst/>
          </a:prstGeom>
          <a:noFill/>
        </p:spPr>
        <p:txBody>
          <a:bodyPr vert="horz" lIns="0" tIns="49785" rIns="99569" bIns="49785" rtlCol="0" anchor="ctr">
            <a:noAutofit/>
          </a:bodyPr>
          <a:lstStyle/>
          <a:p>
            <a:r>
              <a:rPr lang="fr-FR" sz="1600" spc="100" baseline="30000" dirty="0">
                <a:ea typeface="+mj-ea"/>
                <a:cs typeface="Arial" pitchFamily="34" charset="0"/>
              </a:rPr>
              <a:t>Prev—Centrum z.</a:t>
            </a:r>
            <a:r>
              <a:rPr lang="cs-CZ" sz="1600" spc="100" baseline="30000" dirty="0">
                <a:ea typeface="+mj-ea"/>
                <a:cs typeface="Arial" pitchFamily="34" charset="0"/>
              </a:rPr>
              <a:t>ú</a:t>
            </a:r>
            <a:r>
              <a:rPr lang="fr-FR" sz="1600" spc="100" baseline="30000" dirty="0">
                <a:ea typeface="+mj-ea"/>
                <a:cs typeface="Arial" pitchFamily="34" charset="0"/>
              </a:rPr>
              <a:t>.</a:t>
            </a:r>
            <a:r>
              <a:rPr lang="cs-CZ" sz="1600" spc="100" baseline="30000" dirty="0">
                <a:ea typeface="+mj-ea"/>
                <a:cs typeface="Arial" pitchFamily="34" charset="0"/>
              </a:rPr>
              <a:t>,</a:t>
            </a:r>
            <a:r>
              <a:rPr lang="fr-FR" sz="1600" spc="100" baseline="30000" dirty="0">
                <a:ea typeface="+mj-ea"/>
                <a:cs typeface="Arial" pitchFamily="34" charset="0"/>
              </a:rPr>
              <a:t> </a:t>
            </a:r>
            <a:r>
              <a:rPr lang="cs-CZ" sz="1600" b="1" spc="100" baseline="30000" dirty="0">
                <a:ea typeface="+mj-ea"/>
                <a:cs typeface="Arial" pitchFamily="34" charset="0"/>
              </a:rPr>
              <a:t>PROGRAMY PRIMÁRNÍ PREVENCE</a:t>
            </a:r>
            <a:r>
              <a:rPr lang="fr-FR" sz="1600" spc="100" baseline="30000" dirty="0">
                <a:ea typeface="+mj-ea"/>
                <a:cs typeface="Arial" pitchFamily="34" charset="0"/>
              </a:rPr>
              <a:t>  tel: 2</a:t>
            </a:r>
            <a:r>
              <a:rPr lang="cs-CZ" sz="1600" spc="100" baseline="30000" dirty="0">
                <a:ea typeface="+mj-ea"/>
                <a:cs typeface="Arial" pitchFamily="34" charset="0"/>
              </a:rPr>
              <a:t>42</a:t>
            </a:r>
            <a:r>
              <a:rPr lang="fr-FR" sz="1600" spc="100" baseline="30000" dirty="0">
                <a:ea typeface="+mj-ea"/>
                <a:cs typeface="Arial" pitchFamily="34" charset="0"/>
              </a:rPr>
              <a:t> </a:t>
            </a:r>
            <a:r>
              <a:rPr lang="cs-CZ" sz="1600" spc="100" baseline="30000" dirty="0">
                <a:ea typeface="+mj-ea"/>
                <a:cs typeface="Arial" pitchFamily="34" charset="0"/>
              </a:rPr>
              <a:t>498</a:t>
            </a:r>
            <a:r>
              <a:rPr lang="fr-FR" sz="1600" spc="100" baseline="30000" dirty="0">
                <a:ea typeface="+mj-ea"/>
                <a:cs typeface="Arial" pitchFamily="34" charset="0"/>
              </a:rPr>
              <a:t> </a:t>
            </a:r>
            <a:r>
              <a:rPr lang="cs-CZ" sz="1600" spc="100" baseline="30000" dirty="0">
                <a:ea typeface="+mj-ea"/>
                <a:cs typeface="Arial" pitchFamily="34" charset="0"/>
              </a:rPr>
              <a:t>335</a:t>
            </a:r>
            <a:r>
              <a:rPr lang="fr-FR" sz="1600" spc="100" baseline="30000" dirty="0">
                <a:ea typeface="+mj-ea"/>
                <a:cs typeface="Arial" pitchFamily="34" charset="0"/>
              </a:rPr>
              <a:t> / 77</a:t>
            </a:r>
            <a:r>
              <a:rPr lang="cs-CZ" sz="1600" spc="100" baseline="30000" dirty="0">
                <a:ea typeface="+mj-ea"/>
                <a:cs typeface="Arial" pitchFamily="34" charset="0"/>
              </a:rPr>
              <a:t>6</a:t>
            </a:r>
            <a:r>
              <a:rPr lang="fr-FR" sz="1600" spc="100" baseline="30000" dirty="0">
                <a:ea typeface="+mj-ea"/>
                <a:cs typeface="Arial" pitchFamily="34" charset="0"/>
              </a:rPr>
              <a:t> </a:t>
            </a:r>
            <a:r>
              <a:rPr lang="cs-CZ" sz="1600" spc="100" baseline="30000" dirty="0">
                <a:ea typeface="+mj-ea"/>
                <a:cs typeface="Arial" pitchFamily="34" charset="0"/>
              </a:rPr>
              <a:t>619</a:t>
            </a:r>
            <a:r>
              <a:rPr lang="fr-FR" sz="1600" spc="100" baseline="30000" dirty="0">
                <a:ea typeface="+mj-ea"/>
                <a:cs typeface="Arial" pitchFamily="34" charset="0"/>
              </a:rPr>
              <a:t> </a:t>
            </a:r>
            <a:r>
              <a:rPr lang="cs-CZ" sz="1600" spc="100" baseline="30000" dirty="0">
                <a:ea typeface="+mj-ea"/>
                <a:cs typeface="Arial" pitchFamily="34" charset="0"/>
              </a:rPr>
              <a:t>505</a:t>
            </a:r>
            <a:r>
              <a:rPr lang="fr-FR" sz="1600" spc="100" baseline="30000" dirty="0">
                <a:ea typeface="+mj-ea"/>
                <a:cs typeface="Arial" pitchFamily="34" charset="0"/>
              </a:rPr>
              <a:t> / email: p</a:t>
            </a:r>
            <a:r>
              <a:rPr lang="cs-CZ" sz="1600" spc="100" baseline="30000" dirty="0">
                <a:ea typeface="+mj-ea"/>
                <a:cs typeface="Arial" pitchFamily="34" charset="0"/>
              </a:rPr>
              <a:t>revence</a:t>
            </a:r>
            <a:r>
              <a:rPr lang="fr-FR" sz="1600" spc="100" baseline="30000" dirty="0">
                <a:ea typeface="+mj-ea"/>
                <a:cs typeface="Arial" pitchFamily="34" charset="0"/>
              </a:rPr>
              <a:t>@prevcentrum.cz / www.prevcentrum.cz</a:t>
            </a:r>
          </a:p>
        </p:txBody>
      </p:sp>
      <p:sp>
        <p:nvSpPr>
          <p:cNvPr id="11" name="Nadpis 4">
            <a:extLst>
              <a:ext uri="{FF2B5EF4-FFF2-40B4-BE49-F238E27FC236}">
                <a16:creationId xmlns:a16="http://schemas.microsoft.com/office/drawing/2014/main" id="{CDDA3857-A6B0-9046-83E5-1F806ABCE6EA}"/>
              </a:ext>
            </a:extLst>
          </p:cNvPr>
          <p:cNvSpPr txBox="1">
            <a:spLocks/>
          </p:cNvSpPr>
          <p:nvPr/>
        </p:nvSpPr>
        <p:spPr>
          <a:xfrm>
            <a:off x="8937522" y="0"/>
            <a:ext cx="1089763" cy="901082"/>
          </a:xfrm>
          <a:prstGeom prst="rect">
            <a:avLst/>
          </a:prstGeom>
          <a:solidFill>
            <a:schemeClr val="bg1">
              <a:lumMod val="95000"/>
            </a:schemeClr>
          </a:solidFill>
        </p:spPr>
        <p:txBody>
          <a:bodyPr vert="horz" lIns="0" tIns="0" rIns="0" bIns="0" rtlCol="0" anchor="ctr">
            <a:noAutofit/>
          </a:bodyPr>
          <a:lstStyle/>
          <a:p>
            <a:pPr algn="ctr">
              <a:spcBef>
                <a:spcPct val="0"/>
              </a:spcBef>
            </a:pPr>
            <a:fld id="{7A262DAE-7BFB-4AE8-BDAF-89B94AC7AC6C}" type="slidenum">
              <a:rPr lang="cs-CZ" sz="1400" smtClean="0">
                <a:ln w="3175">
                  <a:noFill/>
                </a:ln>
                <a:latin typeface="Trebuchet MS" panose="020B0603020202020204" pitchFamily="34" charset="0"/>
                <a:ea typeface="+mj-ea"/>
                <a:cs typeface="Arial" pitchFamily="34" charset="0"/>
              </a:rPr>
              <a:t>6</a:t>
            </a:fld>
            <a:endParaRPr lang="cs-CZ" sz="1400" dirty="0">
              <a:ln w="3175">
                <a:noFill/>
              </a:ln>
              <a:latin typeface="Trebuchet MS" panose="020B0603020202020204" pitchFamily="34" charset="0"/>
              <a:ea typeface="+mj-ea"/>
              <a:cs typeface="Arial" pitchFamily="34" charset="0"/>
            </a:endParaRPr>
          </a:p>
        </p:txBody>
      </p:sp>
      <p:sp>
        <p:nvSpPr>
          <p:cNvPr id="8" name="Rectangle 16">
            <a:extLst>
              <a:ext uri="{FF2B5EF4-FFF2-40B4-BE49-F238E27FC236}">
                <a16:creationId xmlns:a16="http://schemas.microsoft.com/office/drawing/2014/main" id="{2720B91C-24F3-D74C-AB0C-351E0EEF0CA9}"/>
              </a:ext>
            </a:extLst>
          </p:cNvPr>
          <p:cNvSpPr/>
          <p:nvPr/>
        </p:nvSpPr>
        <p:spPr>
          <a:xfrm>
            <a:off x="7652794" y="2787445"/>
            <a:ext cx="2569456" cy="2063187"/>
          </a:xfrm>
          <a:prstGeom prst="rect">
            <a:avLst/>
          </a:prstGeom>
          <a:solidFill>
            <a:srgbClr val="D2D2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s-CZ" sz="2200" dirty="0">
                <a:solidFill>
                  <a:schemeClr val="tx1"/>
                </a:solidFill>
                <a:cs typeface="Arial" pitchFamily="34" charset="0"/>
              </a:rPr>
              <a:t>V roce </a:t>
            </a:r>
            <a:r>
              <a:rPr lang="cs-CZ" sz="2200" b="1" dirty="0">
                <a:solidFill>
                  <a:schemeClr val="tx1"/>
                </a:solidFill>
                <a:cs typeface="Arial" pitchFamily="34" charset="0"/>
              </a:rPr>
              <a:t>2015</a:t>
            </a:r>
            <a:r>
              <a:rPr lang="cs-CZ" sz="2200" dirty="0">
                <a:solidFill>
                  <a:schemeClr val="tx1"/>
                </a:solidFill>
                <a:cs typeface="Arial" pitchFamily="34" charset="0"/>
              </a:rPr>
              <a:t> bylo přidáno další nové téma: </a:t>
            </a:r>
            <a:r>
              <a:rPr lang="cs-CZ" sz="2200" b="1" dirty="0">
                <a:solidFill>
                  <a:schemeClr val="tx1"/>
                </a:solidFill>
                <a:cs typeface="Arial" pitchFamily="34" charset="0"/>
              </a:rPr>
              <a:t>Náboženství, spiritualita a </a:t>
            </a:r>
            <a:r>
              <a:rPr lang="cs-CZ" sz="2200" b="1" dirty="0" smtClean="0">
                <a:solidFill>
                  <a:schemeClr val="tx1"/>
                </a:solidFill>
                <a:cs typeface="Arial" pitchFamily="34" charset="0"/>
              </a:rPr>
              <a:t>sekty.</a:t>
            </a:r>
            <a:endParaRPr lang="cs-CZ" sz="2200" b="1" dirty="0">
              <a:solidFill>
                <a:schemeClr val="tx1"/>
              </a:solidFill>
              <a:cs typeface="Arial" pitchFamily="34" charset="0"/>
            </a:endParaRPr>
          </a:p>
        </p:txBody>
      </p:sp>
    </p:spTree>
    <p:extLst>
      <p:ext uri="{BB962C8B-B14F-4D97-AF65-F5344CB8AC3E}">
        <p14:creationId xmlns:p14="http://schemas.microsoft.com/office/powerpoint/2010/main" val="32839537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590826" y="1059748"/>
            <a:ext cx="6916144" cy="5932204"/>
          </a:xfrm>
          <a:prstGeom prst="rect">
            <a:avLst/>
          </a:prstGeom>
          <a:noFill/>
        </p:spPr>
        <p:txBody>
          <a:bodyPr wrap="square" rIns="360000" numCol="1" spcCol="360000" rtlCol="0" anchor="t">
            <a:noAutofit/>
          </a:bodyPr>
          <a:lstStyle/>
          <a:p>
            <a:pPr marL="342900" indent="-342900" algn="just">
              <a:buFont typeface="Arial" panose="020B0604020202020204" pitchFamily="34" charset="0"/>
              <a:buChar char="•"/>
            </a:pPr>
            <a:r>
              <a:rPr lang="cs-CZ" dirty="0"/>
              <a:t>V roce </a:t>
            </a:r>
            <a:r>
              <a:rPr lang="cs-CZ" b="1" dirty="0"/>
              <a:t>2020</a:t>
            </a:r>
            <a:r>
              <a:rPr lang="cs-CZ" dirty="0"/>
              <a:t> byla vytvořena další </a:t>
            </a:r>
            <a:r>
              <a:rPr lang="cs-CZ" b="1" dirty="0"/>
              <a:t>nová témata </a:t>
            </a:r>
            <a:r>
              <a:rPr lang="cs-CZ" dirty="0"/>
              <a:t>všeobecné primární prevence, která cílí na problematiku samoty, změn a návrat žáků a studentů do škol po uzavření škol v souvislosti s pandemií </a:t>
            </a:r>
            <a:r>
              <a:rPr lang="cs-CZ" dirty="0" smtClean="0"/>
              <a:t>Covid</a:t>
            </a:r>
            <a:r>
              <a:rPr lang="cs-CZ" dirty="0"/>
              <a:t>-</a:t>
            </a:r>
            <a:r>
              <a:rPr lang="cs-CZ" dirty="0" smtClean="0"/>
              <a:t>19</a:t>
            </a:r>
            <a:r>
              <a:rPr lang="cs-CZ" dirty="0"/>
              <a:t>.</a:t>
            </a:r>
          </a:p>
          <a:p>
            <a:pPr marL="342900" indent="-342900" algn="just">
              <a:buFont typeface="Arial" panose="020B0604020202020204" pitchFamily="34" charset="0"/>
              <a:buChar char="•"/>
            </a:pPr>
            <a:endParaRPr lang="cs-CZ" sz="1000" dirty="0"/>
          </a:p>
          <a:p>
            <a:pPr marL="342900" indent="-342900" algn="just">
              <a:buFont typeface="Arial" panose="020B0604020202020204" pitchFamily="34" charset="0"/>
              <a:buChar char="•"/>
            </a:pPr>
            <a:r>
              <a:rPr lang="cs-CZ" dirty="0"/>
              <a:t>V době uzavření škol se programy všeobecné primární prevence rizikového chování přesunuly do </a:t>
            </a:r>
            <a:r>
              <a:rPr lang="cs-CZ" b="1" dirty="0"/>
              <a:t>online podoby</a:t>
            </a:r>
            <a:r>
              <a:rPr lang="cs-CZ" dirty="0"/>
              <a:t>. Po opětovném otevření škol probíhaly programy opět prezenční formou. </a:t>
            </a:r>
          </a:p>
          <a:p>
            <a:pPr marL="342900" indent="-342900" algn="just">
              <a:buFont typeface="Arial" panose="020B0604020202020204" pitchFamily="34" charset="0"/>
              <a:buChar char="•"/>
            </a:pPr>
            <a:endParaRPr lang="cs-CZ" sz="1000" dirty="0"/>
          </a:p>
          <a:p>
            <a:pPr marL="342900" indent="-342900" algn="just">
              <a:buFont typeface="Arial" panose="020B0604020202020204" pitchFamily="34" charset="0"/>
              <a:buChar char="•"/>
            </a:pPr>
            <a:r>
              <a:rPr lang="cs-CZ" dirty="0"/>
              <a:t>V roce </a:t>
            </a:r>
            <a:r>
              <a:rPr lang="cs-CZ" b="1" dirty="0"/>
              <a:t>2021</a:t>
            </a:r>
            <a:r>
              <a:rPr lang="cs-CZ" dirty="0"/>
              <a:t> byl vytvořen nový </a:t>
            </a:r>
            <a:r>
              <a:rPr lang="cs-CZ" b="1" dirty="0"/>
              <a:t>adaptační program </a:t>
            </a:r>
            <a:r>
              <a:rPr lang="cs-CZ" dirty="0"/>
              <a:t>pro starší žáky a studenty v délce 6 vyučovacích hodin. Následně byl tento program upraven a koncipován pro 6. třídy základních škol ve zkrácené délce 4 vyučovacích hodin. </a:t>
            </a:r>
          </a:p>
          <a:p>
            <a:pPr marL="342900" indent="-342900">
              <a:buFont typeface="Arial" panose="020B0604020202020204" pitchFamily="34" charset="0"/>
              <a:buChar char="•"/>
            </a:pPr>
            <a:endParaRPr lang="cs-CZ" sz="1000" dirty="0"/>
          </a:p>
          <a:p>
            <a:pPr marL="342900" indent="-342900">
              <a:buFont typeface="Arial" panose="020B0604020202020204" pitchFamily="34" charset="0"/>
              <a:buChar char="•"/>
            </a:pPr>
            <a:r>
              <a:rPr lang="cs-CZ" dirty="0"/>
              <a:t>V současnosti nabízíme celkem </a:t>
            </a:r>
            <a:r>
              <a:rPr lang="cs-CZ" b="1" dirty="0"/>
              <a:t>16 témat všeobecné primární prevence pro 2. stupeň ZŠ a pro střední školy a 11 témat pro 1. stupeň.</a:t>
            </a:r>
          </a:p>
          <a:p>
            <a:pPr marL="342900" indent="-342900">
              <a:buFont typeface="Arial" panose="020B0604020202020204" pitchFamily="34" charset="0"/>
              <a:buChar char="•"/>
            </a:pPr>
            <a:endParaRPr lang="cs-CZ" sz="3200" dirty="0"/>
          </a:p>
        </p:txBody>
      </p:sp>
      <p:cxnSp>
        <p:nvCxnSpPr>
          <p:cNvPr id="10" name="Straight Connector 9"/>
          <p:cNvCxnSpPr/>
          <p:nvPr/>
        </p:nvCxnSpPr>
        <p:spPr>
          <a:xfrm>
            <a:off x="666117" y="901082"/>
            <a:ext cx="9361168" cy="0"/>
          </a:xfrm>
          <a:prstGeom prst="line">
            <a:avLst/>
          </a:prstGeom>
          <a:ln>
            <a:solidFill>
              <a:schemeClr val="bg1">
                <a:alpha val="50000"/>
              </a:schemeClr>
            </a:solidFill>
            <a:prstDash val="sysDot"/>
          </a:ln>
          <a:effectLst/>
        </p:spPr>
        <p:style>
          <a:lnRef idx="1">
            <a:schemeClr val="accent1"/>
          </a:lnRef>
          <a:fillRef idx="0">
            <a:schemeClr val="accent1"/>
          </a:fillRef>
          <a:effectRef idx="0">
            <a:schemeClr val="accent1"/>
          </a:effectRef>
          <a:fontRef idx="minor">
            <a:schemeClr val="tx1"/>
          </a:fontRef>
        </p:style>
      </p:cxnSp>
      <p:sp>
        <p:nvSpPr>
          <p:cNvPr id="23" name="Nadpis 4"/>
          <p:cNvSpPr txBox="1">
            <a:spLocks/>
          </p:cNvSpPr>
          <p:nvPr/>
        </p:nvSpPr>
        <p:spPr>
          <a:xfrm>
            <a:off x="666116" y="0"/>
            <a:ext cx="9361169" cy="901082"/>
          </a:xfrm>
          <a:prstGeom prst="rect">
            <a:avLst/>
          </a:prstGeom>
          <a:gradFill>
            <a:gsLst>
              <a:gs pos="0">
                <a:srgbClr val="FFFF00"/>
              </a:gs>
              <a:gs pos="100000">
                <a:srgbClr val="FCDE04"/>
              </a:gs>
            </a:gsLst>
            <a:lin ang="0" scaled="0"/>
          </a:gradFill>
        </p:spPr>
        <p:txBody>
          <a:bodyPr vert="horz" lIns="432000" tIns="49785" rIns="99569" bIns="72000" rtlCol="0" anchor="ctr">
            <a:noAutofit/>
          </a:bodyPr>
          <a:lstStyle/>
          <a:p>
            <a:pPr marL="12700">
              <a:lnSpc>
                <a:spcPct val="100000"/>
              </a:lnSpc>
              <a:spcBef>
                <a:spcPts val="100"/>
              </a:spcBef>
            </a:pPr>
            <a:r>
              <a:rPr lang="cs-CZ" sz="2400" b="1" spc="-20" dirty="0">
                <a:latin typeface="Trebuchet MS" panose="020B0703020202090204" pitchFamily="34" charset="0"/>
                <a:cs typeface="Calibri"/>
              </a:rPr>
              <a:t>VÝVOJ PROGRAMŮ VŠEOBECNÉ PRIMÁRNÍ </a:t>
            </a:r>
          </a:p>
          <a:p>
            <a:pPr marL="12700">
              <a:lnSpc>
                <a:spcPct val="100000"/>
              </a:lnSpc>
              <a:spcBef>
                <a:spcPts val="100"/>
              </a:spcBef>
            </a:pPr>
            <a:r>
              <a:rPr lang="cs-CZ" sz="2400" b="1" spc="-20" smtClean="0">
                <a:latin typeface="Trebuchet MS" panose="020B0703020202090204" pitchFamily="34" charset="0"/>
                <a:cs typeface="Calibri"/>
              </a:rPr>
              <a:t>PREVENCE </a:t>
            </a:r>
            <a:r>
              <a:rPr lang="cs-CZ" sz="2400" b="1" spc="-20" dirty="0">
                <a:latin typeface="Trebuchet MS" panose="020B0703020202090204" pitchFamily="34" charset="0"/>
                <a:cs typeface="Calibri"/>
              </a:rPr>
              <a:t>V</a:t>
            </a:r>
            <a:r>
              <a:rPr lang="cs-CZ" sz="2400" b="1" dirty="0">
                <a:ln w="3175">
                  <a:noFill/>
                </a:ln>
                <a:latin typeface="Trebuchet MS" panose="020B0703020202090204" pitchFamily="34" charset="0"/>
                <a:cs typeface="Arial" pitchFamily="34" charset="0"/>
              </a:rPr>
              <a:t> LETECH 2020 - 2021</a:t>
            </a:r>
          </a:p>
        </p:txBody>
      </p:sp>
      <p:sp>
        <p:nvSpPr>
          <p:cNvPr id="16" name="Nadpis 4"/>
          <p:cNvSpPr txBox="1">
            <a:spLocks/>
          </p:cNvSpPr>
          <p:nvPr/>
        </p:nvSpPr>
        <p:spPr>
          <a:xfrm>
            <a:off x="1010244" y="7021037"/>
            <a:ext cx="9361169" cy="540226"/>
          </a:xfrm>
          <a:prstGeom prst="rect">
            <a:avLst/>
          </a:prstGeom>
          <a:noFill/>
        </p:spPr>
        <p:txBody>
          <a:bodyPr vert="horz" lIns="0" tIns="49785" rIns="99569" bIns="49785" rtlCol="0" anchor="ctr">
            <a:noAutofit/>
          </a:bodyPr>
          <a:lstStyle/>
          <a:p>
            <a:r>
              <a:rPr lang="fr-FR" sz="1600" spc="100" baseline="30000" dirty="0">
                <a:ea typeface="+mj-ea"/>
                <a:cs typeface="Arial" pitchFamily="34" charset="0"/>
              </a:rPr>
              <a:t>Prev—Centrum z.</a:t>
            </a:r>
            <a:r>
              <a:rPr lang="cs-CZ" sz="1600" spc="100" baseline="30000" dirty="0">
                <a:ea typeface="+mj-ea"/>
                <a:cs typeface="Arial" pitchFamily="34" charset="0"/>
              </a:rPr>
              <a:t>ú</a:t>
            </a:r>
            <a:r>
              <a:rPr lang="fr-FR" sz="1600" spc="100" baseline="30000" dirty="0">
                <a:ea typeface="+mj-ea"/>
                <a:cs typeface="Arial" pitchFamily="34" charset="0"/>
              </a:rPr>
              <a:t>.</a:t>
            </a:r>
            <a:r>
              <a:rPr lang="cs-CZ" sz="1600" spc="100" baseline="30000" dirty="0">
                <a:ea typeface="+mj-ea"/>
                <a:cs typeface="Arial" pitchFamily="34" charset="0"/>
              </a:rPr>
              <a:t>,</a:t>
            </a:r>
            <a:r>
              <a:rPr lang="fr-FR" sz="1600" spc="100" baseline="30000" dirty="0">
                <a:ea typeface="+mj-ea"/>
                <a:cs typeface="Arial" pitchFamily="34" charset="0"/>
              </a:rPr>
              <a:t> </a:t>
            </a:r>
            <a:r>
              <a:rPr lang="cs-CZ" sz="1600" b="1" spc="100" baseline="30000" dirty="0">
                <a:ea typeface="+mj-ea"/>
                <a:cs typeface="Arial" pitchFamily="34" charset="0"/>
              </a:rPr>
              <a:t>PROGRAMY PRIMÁRNÍ PREVENCE</a:t>
            </a:r>
            <a:r>
              <a:rPr lang="fr-FR" sz="1600" spc="100" baseline="30000" dirty="0">
                <a:ea typeface="+mj-ea"/>
                <a:cs typeface="Arial" pitchFamily="34" charset="0"/>
              </a:rPr>
              <a:t>  tel: 2</a:t>
            </a:r>
            <a:r>
              <a:rPr lang="cs-CZ" sz="1600" spc="100" baseline="30000" dirty="0">
                <a:ea typeface="+mj-ea"/>
                <a:cs typeface="Arial" pitchFamily="34" charset="0"/>
              </a:rPr>
              <a:t>42</a:t>
            </a:r>
            <a:r>
              <a:rPr lang="fr-FR" sz="1600" spc="100" baseline="30000" dirty="0">
                <a:ea typeface="+mj-ea"/>
                <a:cs typeface="Arial" pitchFamily="34" charset="0"/>
              </a:rPr>
              <a:t> </a:t>
            </a:r>
            <a:r>
              <a:rPr lang="cs-CZ" sz="1600" spc="100" baseline="30000" dirty="0">
                <a:ea typeface="+mj-ea"/>
                <a:cs typeface="Arial" pitchFamily="34" charset="0"/>
              </a:rPr>
              <a:t>498</a:t>
            </a:r>
            <a:r>
              <a:rPr lang="fr-FR" sz="1600" spc="100" baseline="30000" dirty="0">
                <a:ea typeface="+mj-ea"/>
                <a:cs typeface="Arial" pitchFamily="34" charset="0"/>
              </a:rPr>
              <a:t> </a:t>
            </a:r>
            <a:r>
              <a:rPr lang="cs-CZ" sz="1600" spc="100" baseline="30000" dirty="0">
                <a:ea typeface="+mj-ea"/>
                <a:cs typeface="Arial" pitchFamily="34" charset="0"/>
              </a:rPr>
              <a:t>335</a:t>
            </a:r>
            <a:r>
              <a:rPr lang="fr-FR" sz="1600" spc="100" baseline="30000" dirty="0">
                <a:ea typeface="+mj-ea"/>
                <a:cs typeface="Arial" pitchFamily="34" charset="0"/>
              </a:rPr>
              <a:t> / 77</a:t>
            </a:r>
            <a:r>
              <a:rPr lang="cs-CZ" sz="1600" spc="100" baseline="30000" dirty="0">
                <a:ea typeface="+mj-ea"/>
                <a:cs typeface="Arial" pitchFamily="34" charset="0"/>
              </a:rPr>
              <a:t>6</a:t>
            </a:r>
            <a:r>
              <a:rPr lang="fr-FR" sz="1600" spc="100" baseline="30000" dirty="0">
                <a:ea typeface="+mj-ea"/>
                <a:cs typeface="Arial" pitchFamily="34" charset="0"/>
              </a:rPr>
              <a:t> </a:t>
            </a:r>
            <a:r>
              <a:rPr lang="cs-CZ" sz="1600" spc="100" baseline="30000" dirty="0">
                <a:ea typeface="+mj-ea"/>
                <a:cs typeface="Arial" pitchFamily="34" charset="0"/>
              </a:rPr>
              <a:t>619</a:t>
            </a:r>
            <a:r>
              <a:rPr lang="fr-FR" sz="1600" spc="100" baseline="30000" dirty="0">
                <a:ea typeface="+mj-ea"/>
                <a:cs typeface="Arial" pitchFamily="34" charset="0"/>
              </a:rPr>
              <a:t> </a:t>
            </a:r>
            <a:r>
              <a:rPr lang="cs-CZ" sz="1600" spc="100" baseline="30000" dirty="0">
                <a:ea typeface="+mj-ea"/>
                <a:cs typeface="Arial" pitchFamily="34" charset="0"/>
              </a:rPr>
              <a:t>505</a:t>
            </a:r>
            <a:r>
              <a:rPr lang="fr-FR" sz="1600" spc="100" baseline="30000" dirty="0">
                <a:ea typeface="+mj-ea"/>
                <a:cs typeface="Arial" pitchFamily="34" charset="0"/>
              </a:rPr>
              <a:t> / email: p</a:t>
            </a:r>
            <a:r>
              <a:rPr lang="cs-CZ" sz="1600" spc="100" baseline="30000" dirty="0">
                <a:ea typeface="+mj-ea"/>
                <a:cs typeface="Arial" pitchFamily="34" charset="0"/>
              </a:rPr>
              <a:t>revence</a:t>
            </a:r>
            <a:r>
              <a:rPr lang="fr-FR" sz="1600" spc="100" baseline="30000" dirty="0">
                <a:ea typeface="+mj-ea"/>
                <a:cs typeface="Arial" pitchFamily="34" charset="0"/>
              </a:rPr>
              <a:t>@prevcentrum.cz / www.prevcentrum.cz</a:t>
            </a:r>
          </a:p>
        </p:txBody>
      </p:sp>
      <p:sp>
        <p:nvSpPr>
          <p:cNvPr id="11" name="Nadpis 4">
            <a:extLst>
              <a:ext uri="{FF2B5EF4-FFF2-40B4-BE49-F238E27FC236}">
                <a16:creationId xmlns:a16="http://schemas.microsoft.com/office/drawing/2014/main" id="{CDDA3857-A6B0-9046-83E5-1F806ABCE6EA}"/>
              </a:ext>
            </a:extLst>
          </p:cNvPr>
          <p:cNvSpPr txBox="1">
            <a:spLocks/>
          </p:cNvSpPr>
          <p:nvPr/>
        </p:nvSpPr>
        <p:spPr>
          <a:xfrm>
            <a:off x="8937522" y="0"/>
            <a:ext cx="1089763" cy="901082"/>
          </a:xfrm>
          <a:prstGeom prst="rect">
            <a:avLst/>
          </a:prstGeom>
          <a:solidFill>
            <a:schemeClr val="bg1">
              <a:lumMod val="95000"/>
            </a:schemeClr>
          </a:solidFill>
        </p:spPr>
        <p:txBody>
          <a:bodyPr vert="horz" lIns="0" tIns="0" rIns="0" bIns="0" rtlCol="0" anchor="ctr">
            <a:noAutofit/>
          </a:bodyPr>
          <a:lstStyle/>
          <a:p>
            <a:pPr algn="ctr">
              <a:spcBef>
                <a:spcPct val="0"/>
              </a:spcBef>
            </a:pPr>
            <a:fld id="{C1F186D3-3352-46EE-80A9-316EE781C093}" type="slidenum">
              <a:rPr lang="cs-CZ" sz="1400" smtClean="0">
                <a:ln w="3175">
                  <a:noFill/>
                </a:ln>
                <a:latin typeface="Trebuchet MS" panose="020B0603020202020204" pitchFamily="34" charset="0"/>
                <a:ea typeface="+mj-ea"/>
                <a:cs typeface="Arial" pitchFamily="34" charset="0"/>
              </a:rPr>
              <a:t>7</a:t>
            </a:fld>
            <a:endParaRPr lang="cs-CZ" sz="1400" dirty="0">
              <a:ln w="3175">
                <a:noFill/>
              </a:ln>
              <a:latin typeface="Trebuchet MS" panose="020B0603020202020204" pitchFamily="34" charset="0"/>
              <a:ea typeface="+mj-ea"/>
              <a:cs typeface="Arial" pitchFamily="34" charset="0"/>
            </a:endParaRPr>
          </a:p>
        </p:txBody>
      </p:sp>
      <p:sp>
        <p:nvSpPr>
          <p:cNvPr id="9" name="Rectangle 16">
            <a:extLst>
              <a:ext uri="{FF2B5EF4-FFF2-40B4-BE49-F238E27FC236}">
                <a16:creationId xmlns:a16="http://schemas.microsoft.com/office/drawing/2014/main" id="{98E25AB5-4738-0741-B3C8-55BFB0B3C68F}"/>
              </a:ext>
            </a:extLst>
          </p:cNvPr>
          <p:cNvSpPr/>
          <p:nvPr/>
        </p:nvSpPr>
        <p:spPr>
          <a:xfrm>
            <a:off x="7506970" y="1437699"/>
            <a:ext cx="2520315" cy="2063001"/>
          </a:xfrm>
          <a:prstGeom prst="rect">
            <a:avLst/>
          </a:prstGeom>
          <a:solidFill>
            <a:srgbClr val="D2D2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s-CZ" dirty="0" smtClean="0">
                <a:solidFill>
                  <a:schemeClr val="tx1"/>
                </a:solidFill>
                <a:cs typeface="Arial" pitchFamily="34" charset="0"/>
              </a:rPr>
              <a:t>V roce 2021 bylo realizováno </a:t>
            </a:r>
            <a:r>
              <a:rPr lang="cs-CZ" b="1" dirty="0" smtClean="0">
                <a:solidFill>
                  <a:schemeClr val="tx1"/>
                </a:solidFill>
                <a:cs typeface="Arial" pitchFamily="34" charset="0"/>
              </a:rPr>
              <a:t>96 online programů VPP na 1. stupni ZŠ </a:t>
            </a:r>
            <a:r>
              <a:rPr lang="cs-CZ" dirty="0" smtClean="0">
                <a:solidFill>
                  <a:schemeClr val="tx1"/>
                </a:solidFill>
                <a:cs typeface="Arial" pitchFamily="34" charset="0"/>
              </a:rPr>
              <a:t>a </a:t>
            </a:r>
            <a:r>
              <a:rPr lang="cs-CZ" b="1" dirty="0" smtClean="0">
                <a:solidFill>
                  <a:schemeClr val="tx1"/>
                </a:solidFill>
                <a:cs typeface="Arial" pitchFamily="34" charset="0"/>
              </a:rPr>
              <a:t>130 online programů VPP na 2. stupni ZŠ a SŠ.</a:t>
            </a:r>
          </a:p>
        </p:txBody>
      </p:sp>
      <p:sp>
        <p:nvSpPr>
          <p:cNvPr id="13" name="Rectangle 18">
            <a:extLst>
              <a:ext uri="{FF2B5EF4-FFF2-40B4-BE49-F238E27FC236}">
                <a16:creationId xmlns:a16="http://schemas.microsoft.com/office/drawing/2014/main" id="{B08D28F5-29E8-444C-8FA8-BDAD37FE7C0C}"/>
              </a:ext>
            </a:extLst>
          </p:cNvPr>
          <p:cNvSpPr/>
          <p:nvPr/>
        </p:nvSpPr>
        <p:spPr>
          <a:xfrm>
            <a:off x="7506970" y="3964106"/>
            <a:ext cx="2520315" cy="2146762"/>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s-CZ" dirty="0" smtClean="0"/>
              <a:t>V roce 2021 jsme spolupracovali na </a:t>
            </a:r>
            <a:r>
              <a:rPr lang="cs-CZ" b="1" dirty="0" smtClean="0">
                <a:cs typeface="Arial" pitchFamily="34" charset="0"/>
              </a:rPr>
              <a:t>47 školách</a:t>
            </a:r>
            <a:r>
              <a:rPr lang="cs-CZ" dirty="0" smtClean="0">
                <a:cs typeface="Arial" pitchFamily="34" charset="0"/>
              </a:rPr>
              <a:t>, ve </a:t>
            </a:r>
            <a:r>
              <a:rPr lang="cs-CZ" b="1" dirty="0" smtClean="0">
                <a:cs typeface="Arial" pitchFamily="34" charset="0"/>
              </a:rPr>
              <a:t>446 třídách </a:t>
            </a:r>
            <a:r>
              <a:rPr lang="cs-CZ" dirty="0" smtClean="0">
                <a:cs typeface="Arial" pitchFamily="34" charset="0"/>
              </a:rPr>
              <a:t>a realizováno bylo celkem </a:t>
            </a:r>
            <a:r>
              <a:rPr lang="cs-CZ" b="1" dirty="0" smtClean="0">
                <a:cs typeface="Arial" pitchFamily="34" charset="0"/>
              </a:rPr>
              <a:t>664 programů </a:t>
            </a:r>
            <a:r>
              <a:rPr lang="cs-CZ" dirty="0" smtClean="0">
                <a:cs typeface="Arial" pitchFamily="34" charset="0"/>
              </a:rPr>
              <a:t>VPP</a:t>
            </a:r>
            <a:endParaRPr lang="cs-CZ" dirty="0">
              <a:cs typeface="Arial" pitchFamily="34" charset="0"/>
            </a:endParaRPr>
          </a:p>
        </p:txBody>
      </p:sp>
    </p:spTree>
    <p:extLst>
      <p:ext uri="{BB962C8B-B14F-4D97-AF65-F5344CB8AC3E}">
        <p14:creationId xmlns:p14="http://schemas.microsoft.com/office/powerpoint/2010/main" val="2667032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123" y="0"/>
            <a:ext cx="10691790" cy="7559358"/>
            <a:chOff x="0" y="0"/>
            <a:chExt cx="10694035" cy="7560945"/>
          </a:xfrm>
        </p:grpSpPr>
        <p:sp>
          <p:nvSpPr>
            <p:cNvPr id="3" name="object 3"/>
            <p:cNvSpPr/>
            <p:nvPr/>
          </p:nvSpPr>
          <p:spPr>
            <a:xfrm>
              <a:off x="0" y="0"/>
              <a:ext cx="10693908" cy="7560564"/>
            </a:xfrm>
            <a:prstGeom prst="rect">
              <a:avLst/>
            </a:prstGeom>
            <a:blipFill>
              <a:blip r:embed="rId3" cstate="print"/>
              <a:stretch>
                <a:fillRect/>
              </a:stretch>
            </a:blipFill>
          </p:spPr>
          <p:txBody>
            <a:bodyPr wrap="square" lIns="0" tIns="0" rIns="0" bIns="0" rtlCol="0"/>
            <a:lstStyle/>
            <a:p>
              <a:endParaRPr dirty="0"/>
            </a:p>
          </p:txBody>
        </p:sp>
        <p:sp>
          <p:nvSpPr>
            <p:cNvPr id="4" name="object 4"/>
            <p:cNvSpPr/>
            <p:nvPr/>
          </p:nvSpPr>
          <p:spPr>
            <a:xfrm>
              <a:off x="6243828" y="0"/>
              <a:ext cx="4450079" cy="7560561"/>
            </a:xfrm>
            <a:prstGeom prst="rect">
              <a:avLst/>
            </a:prstGeom>
            <a:blipFill>
              <a:blip r:embed="rId4" cstate="print"/>
              <a:stretch>
                <a:fillRect/>
              </a:stretch>
            </a:blipFill>
          </p:spPr>
          <p:txBody>
            <a:bodyPr wrap="square" lIns="0" tIns="0" rIns="0" bIns="0" rtlCol="0"/>
            <a:lstStyle/>
            <a:p>
              <a:endParaRPr dirty="0"/>
            </a:p>
          </p:txBody>
        </p:sp>
      </p:grpSp>
      <p:sp>
        <p:nvSpPr>
          <p:cNvPr id="5" name="object 5"/>
          <p:cNvSpPr txBox="1">
            <a:spLocks noGrp="1"/>
          </p:cNvSpPr>
          <p:nvPr>
            <p:ph type="title"/>
          </p:nvPr>
        </p:nvSpPr>
        <p:spPr>
          <a:xfrm>
            <a:off x="364762" y="1907813"/>
            <a:ext cx="5553635" cy="3398363"/>
          </a:xfrm>
          <a:prstGeom prst="rect">
            <a:avLst/>
          </a:prstGeom>
        </p:spPr>
        <p:txBody>
          <a:bodyPr vert="horz" wrap="square" lIns="0" tIns="12697" rIns="0" bIns="0" rtlCol="0" anchor="ctr">
            <a:spAutoFit/>
          </a:bodyPr>
          <a:lstStyle/>
          <a:p>
            <a:pPr marL="12700" algn="l">
              <a:lnSpc>
                <a:spcPct val="100000"/>
              </a:lnSpc>
              <a:spcBef>
                <a:spcPts val="100"/>
              </a:spcBef>
            </a:pPr>
            <a:r>
              <a:rPr lang="cs-CZ" sz="4400" spc="-35" dirty="0" smtClean="0">
                <a:cs typeface="Calibri"/>
              </a:rPr>
              <a:t>VÝCHODISKA, CÍLE A TÉMATA PROGRAMŮ </a:t>
            </a:r>
            <a:r>
              <a:rPr lang="cs-CZ" sz="4400" spc="-35" dirty="0">
                <a:cs typeface="Calibri"/>
              </a:rPr>
              <a:t>VŠEOBECNÉ PRIMÁRNÍ PREVENCE RIZIKOVÉHO </a:t>
            </a:r>
            <a:r>
              <a:rPr lang="cs-CZ" sz="4400" spc="-35" dirty="0" smtClean="0">
                <a:cs typeface="Calibri"/>
              </a:rPr>
              <a:t>CHOVÁNÍ</a:t>
            </a:r>
            <a:endParaRPr lang="cs-CZ" sz="4400" dirty="0">
              <a:cs typeface="Calibri"/>
            </a:endParaRPr>
          </a:p>
        </p:txBody>
      </p:sp>
      <p:sp>
        <p:nvSpPr>
          <p:cNvPr id="6" name="object 6"/>
          <p:cNvSpPr txBox="1"/>
          <p:nvPr/>
        </p:nvSpPr>
        <p:spPr>
          <a:xfrm>
            <a:off x="998625" y="6676563"/>
            <a:ext cx="4594530" cy="337841"/>
          </a:xfrm>
          <a:prstGeom prst="rect">
            <a:avLst/>
          </a:prstGeom>
        </p:spPr>
        <p:txBody>
          <a:bodyPr vert="horz" wrap="square" lIns="0" tIns="14601" rIns="0" bIns="0" rtlCol="0">
            <a:spAutoFit/>
          </a:bodyPr>
          <a:lstStyle/>
          <a:p>
            <a:pPr marL="12697">
              <a:spcBef>
                <a:spcPts val="114"/>
              </a:spcBef>
            </a:pPr>
            <a:r>
              <a:rPr sz="1050" spc="65" dirty="0">
                <a:latin typeface="Calibri"/>
                <a:cs typeface="Calibri"/>
              </a:rPr>
              <a:t>Prev—Centrum </a:t>
            </a:r>
            <a:r>
              <a:rPr sz="1050" spc="60" dirty="0">
                <a:latin typeface="Calibri"/>
                <a:cs typeface="Calibri"/>
              </a:rPr>
              <a:t>z.ú., </a:t>
            </a:r>
            <a:r>
              <a:rPr sz="1050" b="1" spc="65" dirty="0">
                <a:latin typeface="Calibri"/>
                <a:cs typeface="Calibri"/>
              </a:rPr>
              <a:t>PROGRAMY PRIMÁRNÍ PREVENCE </a:t>
            </a:r>
            <a:r>
              <a:rPr sz="1050" spc="50" dirty="0">
                <a:latin typeface="Calibri"/>
                <a:cs typeface="Calibri"/>
              </a:rPr>
              <a:t>tel: </a:t>
            </a:r>
            <a:r>
              <a:rPr sz="1050" spc="55" dirty="0">
                <a:latin typeface="Calibri"/>
                <a:cs typeface="Calibri"/>
              </a:rPr>
              <a:t>242 498</a:t>
            </a:r>
            <a:r>
              <a:rPr sz="1050" spc="204" dirty="0">
                <a:latin typeface="Calibri"/>
                <a:cs typeface="Calibri"/>
              </a:rPr>
              <a:t> </a:t>
            </a:r>
            <a:r>
              <a:rPr sz="1050" spc="75" dirty="0">
                <a:latin typeface="Calibri"/>
                <a:cs typeface="Calibri"/>
              </a:rPr>
              <a:t>335</a:t>
            </a:r>
            <a:endParaRPr sz="1050" dirty="0">
              <a:latin typeface="Calibri"/>
              <a:cs typeface="Calibri"/>
            </a:endParaRPr>
          </a:p>
          <a:p>
            <a:pPr marL="12697">
              <a:spcBef>
                <a:spcPts val="25"/>
              </a:spcBef>
            </a:pPr>
            <a:r>
              <a:rPr sz="1050" spc="5" dirty="0">
                <a:latin typeface="Calibri"/>
                <a:cs typeface="Calibri"/>
              </a:rPr>
              <a:t>/ </a:t>
            </a:r>
            <a:r>
              <a:rPr sz="1050" spc="55" dirty="0">
                <a:latin typeface="Calibri"/>
                <a:cs typeface="Calibri"/>
              </a:rPr>
              <a:t>776 619 505 </a:t>
            </a:r>
            <a:r>
              <a:rPr sz="1050" spc="5" dirty="0">
                <a:latin typeface="Calibri"/>
                <a:cs typeface="Calibri"/>
              </a:rPr>
              <a:t>/ </a:t>
            </a:r>
            <a:r>
              <a:rPr sz="1050" spc="60" dirty="0">
                <a:latin typeface="Calibri"/>
                <a:cs typeface="Calibri"/>
              </a:rPr>
              <a:t>email: </a:t>
            </a:r>
            <a:r>
              <a:rPr sz="1050" spc="65" dirty="0">
                <a:latin typeface="Calibri"/>
                <a:cs typeface="Calibri"/>
                <a:hlinkClick r:id="rId5"/>
              </a:rPr>
              <a:t>prevence@prevcentrum.cz </a:t>
            </a:r>
            <a:r>
              <a:rPr sz="1050" spc="5" dirty="0">
                <a:latin typeface="Calibri"/>
                <a:cs typeface="Calibri"/>
              </a:rPr>
              <a:t>/</a:t>
            </a:r>
            <a:r>
              <a:rPr sz="1050" spc="155" dirty="0">
                <a:latin typeface="Calibri"/>
                <a:cs typeface="Calibri"/>
              </a:rPr>
              <a:t> </a:t>
            </a:r>
            <a:r>
              <a:rPr sz="1050" spc="65" dirty="0">
                <a:latin typeface="Calibri"/>
                <a:cs typeface="Calibri"/>
                <a:hlinkClick r:id="rId6"/>
              </a:rPr>
              <a:t>www.prevcentrum.cz</a:t>
            </a:r>
            <a:endParaRPr sz="1050" dirty="0">
              <a:latin typeface="Calibri"/>
              <a:cs typeface="Calibri"/>
            </a:endParaRPr>
          </a:p>
        </p:txBody>
      </p:sp>
      <p:sp>
        <p:nvSpPr>
          <p:cNvPr id="7" name="object 7"/>
          <p:cNvSpPr/>
          <p:nvPr/>
        </p:nvSpPr>
        <p:spPr>
          <a:xfrm>
            <a:off x="6051655" y="3473991"/>
            <a:ext cx="2792906" cy="612519"/>
          </a:xfrm>
          <a:prstGeom prst="rect">
            <a:avLst/>
          </a:prstGeom>
          <a:blipFill>
            <a:blip r:embed="rId7" cstate="print"/>
            <a:stretch>
              <a:fillRect/>
            </a:stretch>
          </a:blipFill>
        </p:spPr>
        <p:txBody>
          <a:bodyPr wrap="square" lIns="0" tIns="0" rIns="0" bIns="0" rtlCol="0"/>
          <a:lstStyle/>
          <a:p>
            <a:endParaRPr dirty="0"/>
          </a:p>
        </p:txBody>
      </p:sp>
    </p:spTree>
    <p:extLst>
      <p:ext uri="{BB962C8B-B14F-4D97-AF65-F5344CB8AC3E}">
        <p14:creationId xmlns:p14="http://schemas.microsoft.com/office/powerpoint/2010/main" val="30765950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666115" y="1059748"/>
            <a:ext cx="9361168" cy="5932204"/>
          </a:xfrm>
          <a:prstGeom prst="rect">
            <a:avLst/>
          </a:prstGeom>
          <a:noFill/>
        </p:spPr>
        <p:txBody>
          <a:bodyPr wrap="square" rIns="360000" numCol="1" spcCol="360000" rtlCol="0" anchor="t">
            <a:noAutofit/>
          </a:bodyPr>
          <a:lstStyle/>
          <a:p>
            <a:pPr marL="285750" indent="-285750" algn="just">
              <a:buFont typeface="Arial" panose="020B0604020202020204" pitchFamily="34" charset="0"/>
              <a:buChar char="•"/>
            </a:pPr>
            <a:r>
              <a:rPr lang="cs-CZ" sz="1700" dirty="0" smtClean="0"/>
              <a:t>Obecným posláním programů všeobecné primární prevence je </a:t>
            </a:r>
            <a:r>
              <a:rPr lang="cs-CZ" sz="1700" b="1" dirty="0"/>
              <a:t>preventivní působení </a:t>
            </a:r>
            <a:r>
              <a:rPr lang="cs-CZ" sz="1700" dirty="0"/>
              <a:t>na cílovou skupinu dětí a mládeže bez rozlišení míry </a:t>
            </a:r>
            <a:r>
              <a:rPr lang="cs-CZ" sz="1700" dirty="0" smtClean="0"/>
              <a:t>rizikovosti.</a:t>
            </a:r>
          </a:p>
          <a:p>
            <a:pPr marL="285750" indent="-285750" algn="just">
              <a:buFont typeface="Arial" panose="020B0604020202020204" pitchFamily="34" charset="0"/>
              <a:buChar char="•"/>
            </a:pPr>
            <a:endParaRPr lang="cs-CZ" sz="1100" dirty="0" smtClean="0"/>
          </a:p>
          <a:p>
            <a:pPr marL="285750" indent="-285750" algn="just">
              <a:buFont typeface="Arial" panose="020B0604020202020204" pitchFamily="34" charset="0"/>
              <a:buChar char="•"/>
            </a:pPr>
            <a:r>
              <a:rPr lang="cs-CZ" sz="1700" dirty="0"/>
              <a:t>Poskytované služby vycházejí z definice </a:t>
            </a:r>
            <a:r>
              <a:rPr lang="cs-CZ" sz="1700" b="1" dirty="0"/>
              <a:t>specifické primární prevence</a:t>
            </a:r>
            <a:r>
              <a:rPr lang="cs-CZ" sz="1700" dirty="0"/>
              <a:t>, jejíž aktivity jsou vždy úzce zaměřeny na konkrétní typ/typy rizikového chování a rizika, která jsou s ním/nimi spojena</a:t>
            </a:r>
            <a:r>
              <a:rPr lang="cs-CZ" sz="1700" dirty="0" smtClean="0"/>
              <a:t>.</a:t>
            </a:r>
          </a:p>
          <a:p>
            <a:pPr marL="285750" indent="-285750" algn="just">
              <a:buFont typeface="Arial" panose="020B0604020202020204" pitchFamily="34" charset="0"/>
              <a:buChar char="•"/>
            </a:pPr>
            <a:endParaRPr lang="cs-CZ" sz="1100" dirty="0" smtClean="0"/>
          </a:p>
          <a:p>
            <a:pPr marL="285750" indent="-285750" algn="just">
              <a:buFont typeface="Arial" panose="020B0604020202020204" pitchFamily="34" charset="0"/>
              <a:buChar char="•"/>
            </a:pPr>
            <a:r>
              <a:rPr lang="cs-CZ" sz="1700" dirty="0" smtClean="0"/>
              <a:t>Programy </a:t>
            </a:r>
            <a:r>
              <a:rPr lang="cs-CZ" sz="1700" dirty="0"/>
              <a:t>primární prevence se na rozdíl od programů prevence sekundární a terciární (zaměřené na jednotlivce) obrací </a:t>
            </a:r>
            <a:r>
              <a:rPr lang="cs-CZ" sz="1700" b="1" dirty="0"/>
              <a:t>na populaci jako celek</a:t>
            </a:r>
            <a:r>
              <a:rPr lang="cs-CZ" sz="1700" dirty="0"/>
              <a:t>, zohledňují </a:t>
            </a:r>
            <a:r>
              <a:rPr lang="cs-CZ" sz="1700" b="1" dirty="0"/>
              <a:t>rizikové a protektivní faktory</a:t>
            </a:r>
            <a:r>
              <a:rPr lang="cs-CZ" sz="1700" dirty="0"/>
              <a:t>, které se na vzniku rizikového chování mohou podílet </a:t>
            </a:r>
            <a:r>
              <a:rPr lang="cs-CZ" sz="1700" dirty="0" smtClean="0"/>
              <a:t>a které </a:t>
            </a:r>
            <a:r>
              <a:rPr lang="cs-CZ" sz="1700" dirty="0"/>
              <a:t>se zároveň dají v rámci poskytovaných služeb </a:t>
            </a:r>
            <a:r>
              <a:rPr lang="cs-CZ" sz="1700" b="1" dirty="0"/>
              <a:t>ovlivnit</a:t>
            </a:r>
            <a:r>
              <a:rPr lang="cs-CZ" sz="1700" dirty="0"/>
              <a:t>. </a:t>
            </a:r>
            <a:endParaRPr lang="cs-CZ" sz="1700" dirty="0" smtClean="0"/>
          </a:p>
          <a:p>
            <a:pPr lvl="1" algn="just"/>
            <a:endParaRPr lang="cs-CZ" sz="1100" dirty="0"/>
          </a:p>
          <a:p>
            <a:pPr marL="285750" indent="-285750" algn="just">
              <a:buFont typeface="Arial" panose="020B0604020202020204" pitchFamily="34" charset="0"/>
              <a:buChar char="•"/>
            </a:pPr>
            <a:r>
              <a:rPr lang="cs-CZ" sz="1700" dirty="0"/>
              <a:t>Základním </a:t>
            </a:r>
            <a:r>
              <a:rPr lang="cs-CZ" sz="1700" dirty="0" smtClean="0"/>
              <a:t>východiskem pro realizaci preventivních programů </a:t>
            </a:r>
            <a:r>
              <a:rPr lang="cs-CZ" sz="1700" dirty="0"/>
              <a:t>je </a:t>
            </a:r>
            <a:r>
              <a:rPr lang="cs-CZ" sz="1700" b="1" i="1" dirty="0" smtClean="0"/>
              <a:t>Etický </a:t>
            </a:r>
            <a:r>
              <a:rPr lang="cs-CZ" sz="1700" b="1" i="1" dirty="0"/>
              <a:t>kodex Prev-Centrum, </a:t>
            </a:r>
            <a:r>
              <a:rPr lang="cs-CZ" sz="1700" b="1" i="1" dirty="0" err="1"/>
              <a:t>z.ú</a:t>
            </a:r>
            <a:r>
              <a:rPr lang="cs-CZ" sz="1700" dirty="0" smtClean="0"/>
              <a:t>., </a:t>
            </a:r>
            <a:r>
              <a:rPr lang="cs-CZ" sz="1700" dirty="0"/>
              <a:t>který se opírá o lidská práva zakotvená v Chartě lidských práv a v Úmluvě o právech dítěte, a kde jsou mimo jiné uvedeny etické zásady ve vztahu k dětem, etické zásady odbornosti, kompetence a postupy při řešení etických problémů v souvislosti s přímou prací s dětmi, mládeží, jejich rodiči nebo </a:t>
            </a:r>
            <a:r>
              <a:rPr lang="cs-CZ" sz="1700" dirty="0" smtClean="0"/>
              <a:t>pedagogy.</a:t>
            </a:r>
          </a:p>
          <a:p>
            <a:pPr marL="285750" indent="-285750" algn="just">
              <a:buFont typeface="Arial" panose="020B0604020202020204" pitchFamily="34" charset="0"/>
              <a:buChar char="•"/>
            </a:pPr>
            <a:endParaRPr lang="cs-CZ" sz="1100" dirty="0" smtClean="0"/>
          </a:p>
          <a:p>
            <a:pPr marL="285750" indent="-285750" algn="just">
              <a:buFont typeface="Arial" panose="020B0604020202020204" pitchFamily="34" charset="0"/>
              <a:buChar char="•"/>
            </a:pPr>
            <a:r>
              <a:rPr lang="cs-CZ" sz="1700" dirty="0" smtClean="0"/>
              <a:t>Koncepce </a:t>
            </a:r>
            <a:r>
              <a:rPr lang="cs-CZ" sz="1700" dirty="0"/>
              <a:t>a kvalita programů primární prevence Prev-Centrum, z. </a:t>
            </a:r>
            <a:r>
              <a:rPr lang="cs-CZ" sz="1700" dirty="0" err="1"/>
              <a:t>ú.</a:t>
            </a:r>
            <a:r>
              <a:rPr lang="cs-CZ" sz="1700" dirty="0"/>
              <a:t> vychází ze </a:t>
            </a:r>
            <a:r>
              <a:rPr lang="cs-CZ" sz="1700" b="1" i="1" dirty="0" smtClean="0"/>
              <a:t>Standardů </a:t>
            </a:r>
            <a:r>
              <a:rPr lang="cs-CZ" sz="1700" b="1" i="1" dirty="0"/>
              <a:t>odborné způsobilosti poskytovatelů programů školské primární prevence rizikového </a:t>
            </a:r>
            <a:r>
              <a:rPr lang="cs-CZ" sz="1700" b="1" i="1" dirty="0" smtClean="0"/>
              <a:t>chování </a:t>
            </a:r>
            <a:r>
              <a:rPr lang="cs-CZ" sz="1700" dirty="0" smtClean="0"/>
              <a:t>a </a:t>
            </a:r>
            <a:r>
              <a:rPr lang="cs-CZ" sz="1700" dirty="0"/>
              <a:t>ze </a:t>
            </a:r>
            <a:r>
              <a:rPr lang="cs-CZ" sz="1700" b="1" dirty="0"/>
              <a:t>zásad efektivní primární prevence</a:t>
            </a:r>
            <a:r>
              <a:rPr lang="cs-CZ" sz="1700" dirty="0"/>
              <a:t>. </a:t>
            </a:r>
            <a:endParaRPr lang="cs-CZ" sz="1700" dirty="0" smtClean="0"/>
          </a:p>
          <a:p>
            <a:pPr marL="285750" indent="-285750" algn="just">
              <a:buFont typeface="Arial" panose="020B0604020202020204" pitchFamily="34" charset="0"/>
              <a:buChar char="•"/>
            </a:pPr>
            <a:endParaRPr lang="cs-CZ" sz="600" dirty="0" smtClean="0"/>
          </a:p>
          <a:p>
            <a:endParaRPr lang="cs-CZ" sz="1200" i="1" dirty="0">
              <a:solidFill>
                <a:srgbClr val="FF0000"/>
              </a:solidFill>
            </a:endParaRPr>
          </a:p>
          <a:p>
            <a:endParaRPr lang="cs-CZ" sz="1200" i="1" dirty="0">
              <a:solidFill>
                <a:srgbClr val="FF0000"/>
              </a:solidFill>
            </a:endParaRPr>
          </a:p>
        </p:txBody>
      </p:sp>
      <p:cxnSp>
        <p:nvCxnSpPr>
          <p:cNvPr id="10" name="Straight Connector 9"/>
          <p:cNvCxnSpPr/>
          <p:nvPr/>
        </p:nvCxnSpPr>
        <p:spPr>
          <a:xfrm>
            <a:off x="666117" y="901082"/>
            <a:ext cx="9361168" cy="0"/>
          </a:xfrm>
          <a:prstGeom prst="line">
            <a:avLst/>
          </a:prstGeom>
          <a:ln>
            <a:solidFill>
              <a:schemeClr val="bg1">
                <a:alpha val="50000"/>
              </a:schemeClr>
            </a:solidFill>
            <a:prstDash val="sysDot"/>
          </a:ln>
          <a:effectLst/>
        </p:spPr>
        <p:style>
          <a:lnRef idx="1">
            <a:schemeClr val="accent1"/>
          </a:lnRef>
          <a:fillRef idx="0">
            <a:schemeClr val="accent1"/>
          </a:fillRef>
          <a:effectRef idx="0">
            <a:schemeClr val="accent1"/>
          </a:effectRef>
          <a:fontRef idx="minor">
            <a:schemeClr val="tx1"/>
          </a:fontRef>
        </p:style>
      </p:cxnSp>
      <p:sp>
        <p:nvSpPr>
          <p:cNvPr id="23" name="Nadpis 4"/>
          <p:cNvSpPr txBox="1">
            <a:spLocks/>
          </p:cNvSpPr>
          <p:nvPr/>
        </p:nvSpPr>
        <p:spPr>
          <a:xfrm>
            <a:off x="666116" y="0"/>
            <a:ext cx="9361169" cy="901082"/>
          </a:xfrm>
          <a:prstGeom prst="rect">
            <a:avLst/>
          </a:prstGeom>
          <a:gradFill>
            <a:gsLst>
              <a:gs pos="0">
                <a:srgbClr val="FFFF00"/>
              </a:gs>
              <a:gs pos="100000">
                <a:srgbClr val="FCDE04"/>
              </a:gs>
            </a:gsLst>
            <a:lin ang="0" scaled="0"/>
          </a:gradFill>
        </p:spPr>
        <p:txBody>
          <a:bodyPr vert="horz" lIns="432000" tIns="49785" rIns="99569" bIns="72000" rtlCol="0" anchor="ctr">
            <a:noAutofit/>
          </a:bodyPr>
          <a:lstStyle/>
          <a:p>
            <a:pPr>
              <a:spcBef>
                <a:spcPct val="0"/>
              </a:spcBef>
            </a:pPr>
            <a:r>
              <a:rPr lang="cs-CZ" sz="2400" b="1" dirty="0" smtClean="0">
                <a:ln w="3175">
                  <a:noFill/>
                </a:ln>
                <a:latin typeface="Trebuchet MS" panose="020B0703020202090204" pitchFamily="34" charset="0"/>
                <a:cs typeface="Arial" pitchFamily="34" charset="0"/>
              </a:rPr>
              <a:t>VÝCHODISKA PROGRAMŮ VŠEOBECNÉ PRIMÁRNÍ </a:t>
            </a:r>
          </a:p>
          <a:p>
            <a:pPr>
              <a:spcBef>
                <a:spcPct val="0"/>
              </a:spcBef>
            </a:pPr>
            <a:r>
              <a:rPr lang="cs-CZ" sz="2400" b="1" dirty="0" smtClean="0">
                <a:ln w="3175">
                  <a:noFill/>
                </a:ln>
                <a:latin typeface="Trebuchet MS" panose="020B0703020202090204" pitchFamily="34" charset="0"/>
                <a:cs typeface="Arial" pitchFamily="34" charset="0"/>
              </a:rPr>
              <a:t>PREVENCE RIZIKOVÉHO CHOVÁNÍ</a:t>
            </a:r>
            <a:endParaRPr lang="cs-CZ" sz="2400" b="1" dirty="0">
              <a:ln w="3175">
                <a:noFill/>
              </a:ln>
              <a:latin typeface="Trebuchet MS" panose="020B0703020202090204" pitchFamily="34" charset="0"/>
              <a:cs typeface="Arial" pitchFamily="34" charset="0"/>
            </a:endParaRPr>
          </a:p>
        </p:txBody>
      </p:sp>
      <p:sp>
        <p:nvSpPr>
          <p:cNvPr id="16" name="Nadpis 4"/>
          <p:cNvSpPr txBox="1">
            <a:spLocks/>
          </p:cNvSpPr>
          <p:nvPr/>
        </p:nvSpPr>
        <p:spPr>
          <a:xfrm>
            <a:off x="1010244" y="7021037"/>
            <a:ext cx="9361169" cy="540226"/>
          </a:xfrm>
          <a:prstGeom prst="rect">
            <a:avLst/>
          </a:prstGeom>
          <a:noFill/>
        </p:spPr>
        <p:txBody>
          <a:bodyPr vert="horz" lIns="0" tIns="49785" rIns="99569" bIns="49785" rtlCol="0" anchor="ctr">
            <a:noAutofit/>
          </a:bodyPr>
          <a:lstStyle/>
          <a:p>
            <a:r>
              <a:rPr lang="fr-FR" sz="1600" spc="100" baseline="30000" dirty="0">
                <a:ea typeface="+mj-ea"/>
                <a:cs typeface="Arial" pitchFamily="34" charset="0"/>
              </a:rPr>
              <a:t>Prev—Centrum z.</a:t>
            </a:r>
            <a:r>
              <a:rPr lang="cs-CZ" sz="1600" spc="100" baseline="30000" dirty="0">
                <a:ea typeface="+mj-ea"/>
                <a:cs typeface="Arial" pitchFamily="34" charset="0"/>
              </a:rPr>
              <a:t>ú</a:t>
            </a:r>
            <a:r>
              <a:rPr lang="fr-FR" sz="1600" spc="100" baseline="30000" dirty="0">
                <a:ea typeface="+mj-ea"/>
                <a:cs typeface="Arial" pitchFamily="34" charset="0"/>
              </a:rPr>
              <a:t>.</a:t>
            </a:r>
            <a:r>
              <a:rPr lang="cs-CZ" sz="1600" spc="100" baseline="30000" dirty="0">
                <a:ea typeface="+mj-ea"/>
                <a:cs typeface="Arial" pitchFamily="34" charset="0"/>
              </a:rPr>
              <a:t>,</a:t>
            </a:r>
            <a:r>
              <a:rPr lang="fr-FR" sz="1600" spc="100" baseline="30000" dirty="0">
                <a:ea typeface="+mj-ea"/>
                <a:cs typeface="Arial" pitchFamily="34" charset="0"/>
              </a:rPr>
              <a:t> </a:t>
            </a:r>
            <a:r>
              <a:rPr lang="cs-CZ" sz="1600" b="1" spc="100" baseline="30000" dirty="0">
                <a:ea typeface="+mj-ea"/>
                <a:cs typeface="Arial" pitchFamily="34" charset="0"/>
              </a:rPr>
              <a:t>PROGRAMY PRIMÁRNÍ PREVENCE</a:t>
            </a:r>
            <a:r>
              <a:rPr lang="fr-FR" sz="1600" spc="100" baseline="30000" dirty="0">
                <a:ea typeface="+mj-ea"/>
                <a:cs typeface="Arial" pitchFamily="34" charset="0"/>
              </a:rPr>
              <a:t>  tel: 2</a:t>
            </a:r>
            <a:r>
              <a:rPr lang="cs-CZ" sz="1600" spc="100" baseline="30000" dirty="0">
                <a:ea typeface="+mj-ea"/>
                <a:cs typeface="Arial" pitchFamily="34" charset="0"/>
              </a:rPr>
              <a:t>42</a:t>
            </a:r>
            <a:r>
              <a:rPr lang="fr-FR" sz="1600" spc="100" baseline="30000" dirty="0">
                <a:ea typeface="+mj-ea"/>
                <a:cs typeface="Arial" pitchFamily="34" charset="0"/>
              </a:rPr>
              <a:t> </a:t>
            </a:r>
            <a:r>
              <a:rPr lang="cs-CZ" sz="1600" spc="100" baseline="30000" dirty="0">
                <a:ea typeface="+mj-ea"/>
                <a:cs typeface="Arial" pitchFamily="34" charset="0"/>
              </a:rPr>
              <a:t>498</a:t>
            </a:r>
            <a:r>
              <a:rPr lang="fr-FR" sz="1600" spc="100" baseline="30000" dirty="0">
                <a:ea typeface="+mj-ea"/>
                <a:cs typeface="Arial" pitchFamily="34" charset="0"/>
              </a:rPr>
              <a:t> </a:t>
            </a:r>
            <a:r>
              <a:rPr lang="cs-CZ" sz="1600" spc="100" baseline="30000" dirty="0">
                <a:ea typeface="+mj-ea"/>
                <a:cs typeface="Arial" pitchFamily="34" charset="0"/>
              </a:rPr>
              <a:t>335</a:t>
            </a:r>
            <a:r>
              <a:rPr lang="fr-FR" sz="1600" spc="100" baseline="30000" dirty="0">
                <a:ea typeface="+mj-ea"/>
                <a:cs typeface="Arial" pitchFamily="34" charset="0"/>
              </a:rPr>
              <a:t> / 77</a:t>
            </a:r>
            <a:r>
              <a:rPr lang="cs-CZ" sz="1600" spc="100" baseline="30000" dirty="0">
                <a:ea typeface="+mj-ea"/>
                <a:cs typeface="Arial" pitchFamily="34" charset="0"/>
              </a:rPr>
              <a:t>6</a:t>
            </a:r>
            <a:r>
              <a:rPr lang="fr-FR" sz="1600" spc="100" baseline="30000" dirty="0">
                <a:ea typeface="+mj-ea"/>
                <a:cs typeface="Arial" pitchFamily="34" charset="0"/>
              </a:rPr>
              <a:t> </a:t>
            </a:r>
            <a:r>
              <a:rPr lang="cs-CZ" sz="1600" spc="100" baseline="30000" dirty="0">
                <a:ea typeface="+mj-ea"/>
                <a:cs typeface="Arial" pitchFamily="34" charset="0"/>
              </a:rPr>
              <a:t>619</a:t>
            </a:r>
            <a:r>
              <a:rPr lang="fr-FR" sz="1600" spc="100" baseline="30000" dirty="0">
                <a:ea typeface="+mj-ea"/>
                <a:cs typeface="Arial" pitchFamily="34" charset="0"/>
              </a:rPr>
              <a:t> </a:t>
            </a:r>
            <a:r>
              <a:rPr lang="cs-CZ" sz="1600" spc="100" baseline="30000" dirty="0">
                <a:ea typeface="+mj-ea"/>
                <a:cs typeface="Arial" pitchFamily="34" charset="0"/>
              </a:rPr>
              <a:t>505</a:t>
            </a:r>
            <a:r>
              <a:rPr lang="fr-FR" sz="1600" spc="100" baseline="30000" dirty="0">
                <a:ea typeface="+mj-ea"/>
                <a:cs typeface="Arial" pitchFamily="34" charset="0"/>
              </a:rPr>
              <a:t> / email: p</a:t>
            </a:r>
            <a:r>
              <a:rPr lang="cs-CZ" sz="1600" spc="100" baseline="30000" dirty="0">
                <a:ea typeface="+mj-ea"/>
                <a:cs typeface="Arial" pitchFamily="34" charset="0"/>
              </a:rPr>
              <a:t>revence</a:t>
            </a:r>
            <a:r>
              <a:rPr lang="fr-FR" sz="1600" spc="100" baseline="30000" dirty="0">
                <a:ea typeface="+mj-ea"/>
                <a:cs typeface="Arial" pitchFamily="34" charset="0"/>
              </a:rPr>
              <a:t>@prevcentrum.cz / www.prevcentrum.cz</a:t>
            </a:r>
          </a:p>
        </p:txBody>
      </p:sp>
      <p:sp>
        <p:nvSpPr>
          <p:cNvPr id="8" name="Nadpis 4">
            <a:extLst>
              <a:ext uri="{FF2B5EF4-FFF2-40B4-BE49-F238E27FC236}">
                <a16:creationId xmlns:a16="http://schemas.microsoft.com/office/drawing/2014/main" id="{2A6C5E48-9432-7443-96AA-A7B7187AE27D}"/>
              </a:ext>
            </a:extLst>
          </p:cNvPr>
          <p:cNvSpPr txBox="1">
            <a:spLocks/>
          </p:cNvSpPr>
          <p:nvPr/>
        </p:nvSpPr>
        <p:spPr>
          <a:xfrm>
            <a:off x="8937522" y="0"/>
            <a:ext cx="1089763" cy="901082"/>
          </a:xfrm>
          <a:prstGeom prst="rect">
            <a:avLst/>
          </a:prstGeom>
          <a:solidFill>
            <a:schemeClr val="bg1">
              <a:lumMod val="95000"/>
            </a:schemeClr>
          </a:solidFill>
        </p:spPr>
        <p:txBody>
          <a:bodyPr vert="horz" lIns="0" tIns="0" rIns="0" bIns="0" rtlCol="0" anchor="ctr">
            <a:noAutofit/>
          </a:bodyPr>
          <a:lstStyle/>
          <a:p>
            <a:pPr algn="ctr">
              <a:spcBef>
                <a:spcPct val="0"/>
              </a:spcBef>
            </a:pPr>
            <a:fld id="{89DB4223-F540-447D-BD2B-87A7675608FE}" type="slidenum">
              <a:rPr lang="cs-CZ" sz="1400" smtClean="0">
                <a:ln w="3175">
                  <a:noFill/>
                </a:ln>
                <a:latin typeface="Trebuchet MS" panose="020B0603020202020204" pitchFamily="34" charset="0"/>
                <a:ea typeface="+mj-ea"/>
                <a:cs typeface="Arial" pitchFamily="34" charset="0"/>
              </a:rPr>
              <a:t>9</a:t>
            </a:fld>
            <a:endParaRPr lang="cs-CZ" sz="1400" dirty="0">
              <a:ln w="3175">
                <a:noFill/>
              </a:ln>
              <a:latin typeface="Trebuchet MS" panose="020B0603020202020204" pitchFamily="34" charset="0"/>
              <a:ea typeface="+mj-ea"/>
              <a:cs typeface="Arial" pitchFamily="34" charset="0"/>
            </a:endParaRPr>
          </a:p>
        </p:txBody>
      </p:sp>
    </p:spTree>
    <p:extLst>
      <p:ext uri="{BB962C8B-B14F-4D97-AF65-F5344CB8AC3E}">
        <p14:creationId xmlns:p14="http://schemas.microsoft.com/office/powerpoint/2010/main" val="16736806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9213</TotalTime>
  <Words>7841</Words>
  <Application>Microsoft Office PowerPoint</Application>
  <PresentationFormat>Vlastní</PresentationFormat>
  <Paragraphs>465</Paragraphs>
  <Slides>29</Slides>
  <Notes>29</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29</vt:i4>
      </vt:variant>
    </vt:vector>
  </HeadingPairs>
  <TitlesOfParts>
    <vt:vector size="34" baseType="lpstr">
      <vt:lpstr>Arial</vt:lpstr>
      <vt:lpstr>Calibri</vt:lpstr>
      <vt:lpstr>Courier New</vt:lpstr>
      <vt:lpstr>Trebuchet MS</vt:lpstr>
      <vt:lpstr>Office Theme</vt:lpstr>
      <vt:lpstr>Prezentace aplikace PowerPoint</vt:lpstr>
      <vt:lpstr>Prezentace aplikace PowerPoint</vt:lpstr>
      <vt:lpstr>VÝVOJ PROGRAMŮ VŠEOBECNÉ PRIMÁRNÍ PREVENCE RIZIKOVÉHO CHOVÁNÍ</vt:lpstr>
      <vt:lpstr>Prezentace aplikace PowerPoint</vt:lpstr>
      <vt:lpstr>Prezentace aplikace PowerPoint</vt:lpstr>
      <vt:lpstr>Prezentace aplikace PowerPoint</vt:lpstr>
      <vt:lpstr>Prezentace aplikace PowerPoint</vt:lpstr>
      <vt:lpstr>VÝCHODISKA, CÍLE A TÉMATA PROGRAMŮ VŠEOBECNÉ PRIMÁRNÍ PREVENCE RIZIKOVÉHO CHOVÁNÍ</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STRUKTURA PROGRAMŮ VŠEOBECNÉ PRIMÁRNÍ PREVENCE RIZIKOVÉHO CHOVÁNÍ</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VYHLÍDKY PREV-CENTRUM, Z.Ú., PROGRAMY PRIMÁRNÍ PRO PŘÍŠTÍ ŠKOLNÍ ROK</vt:lpstr>
      <vt:lpstr>Prezentace aplikace PowerPoint</vt:lpstr>
      <vt:lpstr>DĚKUJI ZA POZORNOST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jan</dc:creator>
  <cp:lastModifiedBy>Prev-Centrum, programy primární prevence</cp:lastModifiedBy>
  <cp:revision>916</cp:revision>
  <cp:lastPrinted>2021-08-23T15:03:18Z</cp:lastPrinted>
  <dcterms:created xsi:type="dcterms:W3CDTF">2015-10-15T21:38:28Z</dcterms:created>
  <dcterms:modified xsi:type="dcterms:W3CDTF">2022-05-09T12:11:45Z</dcterms:modified>
</cp:coreProperties>
</file>